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62" r:id="rId23"/>
    <p:sldId id="26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1" autoAdjust="0"/>
  </p:normalViewPr>
  <p:slideViewPr>
    <p:cSldViewPr snapToGrid="0">
      <p:cViewPr varScale="1">
        <p:scale>
          <a:sx n="86" d="100"/>
          <a:sy n="86" d="100"/>
        </p:scale>
        <p:origin x="326" y="62"/>
      </p:cViewPr>
      <p:guideLst/>
    </p:cSldViewPr>
  </p:slideViewPr>
  <p:notesTextViewPr>
    <p:cViewPr>
      <p:scale>
        <a:sx n="1" d="1"/>
        <a:sy n="1" d="1"/>
      </p:scale>
      <p:origin x="0" y="0"/>
    </p:cViewPr>
  </p:notesTextViewPr>
  <p:notesViewPr>
    <p:cSldViewPr snapToGrid="0">
      <p:cViewPr varScale="1">
        <p:scale>
          <a:sx n="63" d="100"/>
          <a:sy n="63" d="100"/>
        </p:scale>
        <p:origin x="2352"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A13636-4449-D6F3-8E8C-A73CB8AFDD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A5871CC-EC1A-954E-A225-A214D571D4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7136174-8715-43A3-A48D-2433F62CFFEC}" type="datetimeFigureOut">
              <a:rPr lang="en-US" smtClean="0"/>
              <a:t>9/18/2023</a:t>
            </a:fld>
            <a:endParaRPr lang="en-US"/>
          </a:p>
        </p:txBody>
      </p:sp>
      <p:sp>
        <p:nvSpPr>
          <p:cNvPr id="4" name="Footer Placeholder 3">
            <a:extLst>
              <a:ext uri="{FF2B5EF4-FFF2-40B4-BE49-F238E27FC236}">
                <a16:creationId xmlns:a16="http://schemas.microsoft.com/office/drawing/2014/main" id="{D9335621-9DB1-C05C-6696-1E33904169F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96CE2CF2-B144-DBE9-03A4-253ED108373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BC45740-B8DD-43F2-A73D-79E864BEE69C}" type="slidenum">
              <a:rPr lang="en-US" smtClean="0"/>
              <a:t>‹#›</a:t>
            </a:fld>
            <a:endParaRPr lang="en-US"/>
          </a:p>
        </p:txBody>
      </p:sp>
    </p:spTree>
    <p:extLst>
      <p:ext uri="{BB962C8B-B14F-4D97-AF65-F5344CB8AC3E}">
        <p14:creationId xmlns:p14="http://schemas.microsoft.com/office/powerpoint/2010/main" val="1778517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62A9EFB-75E3-4F58-BE71-D79A85596CB7}" type="datetimeFigureOut">
              <a:rPr lang="en-US" smtClean="0"/>
              <a:t>9/18/2023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0F2982-64AC-44AE-82FA-2CD19CCFB366}" type="slidenum">
              <a:rPr lang="en-US" smtClean="0"/>
              <a:t>‹#›</a:t>
            </a:fld>
            <a:endParaRPr lang="en-US"/>
          </a:p>
        </p:txBody>
      </p:sp>
    </p:spTree>
    <p:extLst>
      <p:ext uri="{BB962C8B-B14F-4D97-AF65-F5344CB8AC3E}">
        <p14:creationId xmlns:p14="http://schemas.microsoft.com/office/powerpoint/2010/main" val="699220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hyperlink" Target="http://www.obwbip.com/" TargetMode="External"/><Relationship Id="rId4" Type="http://schemas.openxmlformats.org/officeDocument/2006/relationships/hyperlink" Target="mailto:email@obwbip.com" TargetMode="Externa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9" descr="OL Big Blue Ba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356350"/>
            <a:ext cx="12192000" cy="507010"/>
          </a:xfrm>
          <a:prstGeom prst="rect">
            <a:avLst/>
          </a:prstGeom>
          <a:solidFill>
            <a:srgbClr val="0070C0"/>
          </a:solidFill>
          <a:ln>
            <a:noFill/>
          </a:ln>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lgn="ctr">
              <a:defRPr>
                <a:solidFill>
                  <a:schemeClr val="bg1"/>
                </a:solidFill>
              </a:defRPr>
            </a:lvl1pPr>
          </a:lstStyle>
          <a:p>
            <a:r>
              <a:rPr lang="en-US" dirty="0"/>
              <a:t>www.obwbip.com</a:t>
            </a:r>
          </a:p>
        </p:txBody>
      </p:sp>
      <p:sp>
        <p:nvSpPr>
          <p:cNvPr id="7" name="Rectangle 6"/>
          <p:cNvSpPr/>
          <p:nvPr userDrawn="1"/>
        </p:nvSpPr>
        <p:spPr>
          <a:xfrm rot="16200000">
            <a:off x="5600700" y="-5600699"/>
            <a:ext cx="990600" cy="12192000"/>
          </a:xfrm>
          <a:prstGeom prst="rect">
            <a:avLst/>
          </a:prstGeom>
          <a:gradFill flip="none" rotWithShape="1">
            <a:gsLst>
              <a:gs pos="79000">
                <a:schemeClr val="bg1"/>
              </a:gs>
              <a:gs pos="60000">
                <a:srgbClr val="80D8F8"/>
              </a:gs>
              <a:gs pos="0">
                <a:srgbClr val="0070C0"/>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userDrawn="1"/>
        </p:nvSpPr>
        <p:spPr>
          <a:xfrm>
            <a:off x="6167261" y="356801"/>
            <a:ext cx="5753467"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1200" b="1" kern="1200" baseline="0" dirty="0">
                <a:solidFill>
                  <a:schemeClr val="bg1"/>
                </a:solidFill>
                <a:effectLst>
                  <a:outerShdw blurRad="50800" dist="50800" dir="5400000" algn="ctr" rotWithShape="0">
                    <a:schemeClr val="tx1"/>
                  </a:outerShdw>
                </a:effectLst>
                <a:latin typeface="Calibri" panose="020F0502020204030204" pitchFamily="34" charset="0"/>
                <a:ea typeface="+mn-ea"/>
                <a:cs typeface="Calibri" panose="020F0502020204030204" pitchFamily="34" charset="0"/>
              </a:rPr>
              <a:t>                    • Austin • Beijing • Boulder • Dubai • Hangzhou </a:t>
            </a:r>
            <a:r>
              <a:rPr lang="en-US" sz="1200" b="1" baseline="0" dirty="0">
                <a:solidFill>
                  <a:schemeClr val="bg1"/>
                </a:solidFill>
                <a:effectLst>
                  <a:outerShdw blurRad="50800" dist="50800" dir="5400000" algn="ctr" rotWithShape="0">
                    <a:schemeClr val="tx1"/>
                  </a:outerShdw>
                </a:effectLst>
                <a:latin typeface="Calibri" panose="020F0502020204030204" pitchFamily="34" charset="0"/>
                <a:cs typeface="Calibri" panose="020F0502020204030204" pitchFamily="34" charset="0"/>
              </a:rPr>
              <a:t>• </a:t>
            </a:r>
            <a:r>
              <a:rPr lang="en-US" sz="1200" b="1" kern="1200" baseline="0" dirty="0">
                <a:solidFill>
                  <a:schemeClr val="bg1"/>
                </a:solidFill>
                <a:effectLst>
                  <a:outerShdw blurRad="50800" dist="50800" dir="5400000" algn="ctr" rotWithShape="0">
                    <a:schemeClr val="tx1"/>
                  </a:outerShdw>
                </a:effectLst>
                <a:latin typeface="Calibri" panose="020F0502020204030204" pitchFamily="34" charset="0"/>
                <a:ea typeface="+mn-ea"/>
                <a:cs typeface="Calibri" panose="020F0502020204030204" pitchFamily="34" charset="0"/>
              </a:rPr>
              <a:t>Houston • </a:t>
            </a:r>
            <a:r>
              <a:rPr lang="en-US" sz="1200" b="1" baseline="0" dirty="0">
                <a:solidFill>
                  <a:schemeClr val="bg1"/>
                </a:solidFill>
                <a:effectLst>
                  <a:outerShdw blurRad="50800" dist="50800" dir="5400000" algn="ctr" rotWithShape="0">
                    <a:schemeClr val="tx1"/>
                  </a:outerShdw>
                </a:effectLst>
                <a:latin typeface="Calibri" panose="020F0502020204030204" pitchFamily="34" charset="0"/>
                <a:cs typeface="Calibri" panose="020F0502020204030204" pitchFamily="34" charset="0"/>
              </a:rPr>
              <a:t>Paris </a:t>
            </a:r>
            <a:r>
              <a:rPr lang="en-US" sz="1200" b="1" kern="1200" baseline="0" dirty="0">
                <a:solidFill>
                  <a:schemeClr val="bg1"/>
                </a:solidFill>
                <a:effectLst>
                  <a:outerShdw blurRad="50800" dist="50800" dir="5400000" algn="ctr" rotWithShape="0">
                    <a:schemeClr val="tx1"/>
                  </a:outerShdw>
                </a:effectLst>
                <a:latin typeface="Calibri" panose="020F0502020204030204" pitchFamily="34" charset="0"/>
                <a:ea typeface="+mn-ea"/>
                <a:cs typeface="Calibri" panose="020F0502020204030204" pitchFamily="34" charset="0"/>
              </a:rPr>
              <a:t>• Tokyo </a:t>
            </a:r>
            <a:r>
              <a:rPr lang="en-US" sz="1200" b="1" baseline="0" dirty="0">
                <a:solidFill>
                  <a:schemeClr val="bg1"/>
                </a:solidFill>
                <a:effectLst>
                  <a:outerShdw blurRad="50800" dist="50800" dir="5400000" algn="ctr" rotWithShape="0">
                    <a:schemeClr val="tx1"/>
                  </a:outerShdw>
                </a:effectLst>
                <a:latin typeface="Calibri" panose="020F0502020204030204" pitchFamily="34" charset="0"/>
                <a:cs typeface="Calibri" panose="020F0502020204030204" pitchFamily="34" charset="0"/>
              </a:rPr>
              <a:t>• </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1329"/>
            <a:ext cx="1905000" cy="833685"/>
          </a:xfrm>
          <a:prstGeom prst="rect">
            <a:avLst/>
          </a:prstGeom>
        </p:spPr>
      </p:pic>
    </p:spTree>
    <p:extLst>
      <p:ext uri="{BB962C8B-B14F-4D97-AF65-F5344CB8AC3E}">
        <p14:creationId xmlns:p14="http://schemas.microsoft.com/office/powerpoint/2010/main" val="1339878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3924323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4242331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1890272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2475865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3750414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3051509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ody Content">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299200"/>
            <a:ext cx="12192000" cy="558800"/>
          </a:xfrm>
          <a:prstGeom prst="rect">
            <a:avLst/>
          </a:prstGeom>
          <a:gradFill flip="none" rotWithShape="1">
            <a:gsLst>
              <a:gs pos="79000">
                <a:schemeClr val="bg1"/>
              </a:gs>
              <a:gs pos="60000">
                <a:srgbClr val="80D8F8"/>
              </a:gs>
              <a:gs pos="0">
                <a:srgbClr val="0070C0"/>
              </a:gs>
            </a:gsLst>
            <a:lin ang="10800000" scaled="1"/>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2" name="Title 1"/>
          <p:cNvSpPr>
            <a:spLocks noGrp="1"/>
          </p:cNvSpPr>
          <p:nvPr>
            <p:ph type="title"/>
          </p:nvPr>
        </p:nvSpPr>
        <p:spPr>
          <a:xfrm>
            <a:off x="838200" y="42016"/>
            <a:ext cx="10515600" cy="1254193"/>
          </a:xfrm>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a:xfrm>
            <a:off x="838200" y="1518615"/>
            <a:ext cx="10515600" cy="46583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lgn="ct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lgn="r">
              <a:defRPr>
                <a:solidFill>
                  <a:schemeClr val="bg1"/>
                </a:solidFill>
              </a:defRPr>
            </a:lvl1pPr>
          </a:lstStyle>
          <a:p>
            <a:fld id="{1226ADDA-19BF-43F6-9CDB-18F3958116DB}"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 y="6325590"/>
            <a:ext cx="1139952" cy="498877"/>
          </a:xfrm>
          <a:prstGeom prst="rect">
            <a:avLst/>
          </a:prstGeom>
        </p:spPr>
      </p:pic>
      <p:pic>
        <p:nvPicPr>
          <p:cNvPr id="9" name="Picture 9" descr="OL Big Blue Ba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flipV="1">
            <a:off x="0" y="1235385"/>
            <a:ext cx="12165074" cy="6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8211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raph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42016"/>
            <a:ext cx="10515600" cy="1254193"/>
          </a:xfrm>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a:xfrm>
            <a:off x="838200" y="1518615"/>
            <a:ext cx="10515600" cy="46583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lgn="ctr">
              <a:defRPr>
                <a:solidFill>
                  <a:schemeClr val="tx1"/>
                </a:solidFill>
              </a:defRPr>
            </a:lvl1p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lgn="r">
              <a:defRPr>
                <a:solidFill>
                  <a:schemeClr val="tx1"/>
                </a:solidFill>
              </a:defRPr>
            </a:lvl1pPr>
          </a:lstStyle>
          <a:p>
            <a:fld id="{1226ADDA-19BF-43F6-9CDB-18F3958116DB}" type="slidenum">
              <a:rPr lang="en-US" smtClean="0"/>
              <a:pPr/>
              <a:t>‹#›</a:t>
            </a:fld>
            <a:endParaRPr lang="en-US" dirty="0"/>
          </a:p>
        </p:txBody>
      </p:sp>
      <p:pic>
        <p:nvPicPr>
          <p:cNvPr id="9" name="Picture 9" descr="OL Big Blue Ba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flipV="1">
            <a:off x="0" y="1235385"/>
            <a:ext cx="12165074" cy="6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4859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a:xfrm>
            <a:off x="838200" y="42016"/>
            <a:ext cx="10515600" cy="1254193"/>
          </a:xfrm>
        </p:spPr>
        <p:txBody>
          <a:bodyPr/>
          <a:lstStyle>
            <a:lvl1pPr algn="ctr">
              <a:defRPr/>
            </a:lvl1pPr>
          </a:lstStyle>
          <a:p>
            <a:r>
              <a:rPr lang="en-US"/>
              <a:t>Click to edit Master title style</a:t>
            </a:r>
            <a:endParaRPr lang="en-US" dirty="0"/>
          </a:p>
        </p:txBody>
      </p:sp>
      <p:sp>
        <p:nvSpPr>
          <p:cNvPr id="3" name="Content Placeholder 2"/>
          <p:cNvSpPr>
            <a:spLocks noGrp="1"/>
          </p:cNvSpPr>
          <p:nvPr>
            <p:ph idx="1"/>
          </p:nvPr>
        </p:nvSpPr>
        <p:spPr>
          <a:xfrm>
            <a:off x="838200" y="1518615"/>
            <a:ext cx="10515600" cy="46583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lgn="ctr">
              <a:defRPr>
                <a:solidFill>
                  <a:schemeClr val="tx1"/>
                </a:solidFill>
              </a:defRPr>
            </a:lvl1p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lgn="r">
              <a:defRPr>
                <a:solidFill>
                  <a:schemeClr val="tx1"/>
                </a:solidFill>
              </a:defRPr>
            </a:lvl1pPr>
          </a:lstStyle>
          <a:p>
            <a:fld id="{1226ADDA-19BF-43F6-9CDB-18F3958116DB}" type="slidenum">
              <a:rPr lang="en-US" smtClean="0"/>
              <a:pPr/>
              <a:t>‹#›</a:t>
            </a:fld>
            <a:endParaRPr lang="en-US" dirty="0"/>
          </a:p>
        </p:txBody>
      </p:sp>
    </p:spTree>
    <p:extLst>
      <p:ext uri="{BB962C8B-B14F-4D97-AF65-F5344CB8AC3E}">
        <p14:creationId xmlns:p14="http://schemas.microsoft.com/office/powerpoint/2010/main" val="82974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estions Slide">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299200"/>
            <a:ext cx="12192000" cy="558800"/>
          </a:xfrm>
          <a:prstGeom prst="rect">
            <a:avLst/>
          </a:prstGeom>
          <a:gradFill flip="none" rotWithShape="1">
            <a:gsLst>
              <a:gs pos="79000">
                <a:schemeClr val="bg1"/>
              </a:gs>
              <a:gs pos="60000">
                <a:srgbClr val="80D8F8"/>
              </a:gs>
              <a:gs pos="0">
                <a:srgbClr val="0070C0"/>
              </a:gs>
            </a:gsLst>
            <a:lin ang="10800000" scaled="1"/>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lgn="ct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lgn="r">
              <a:defRPr>
                <a:solidFill>
                  <a:schemeClr val="bg1"/>
                </a:solidFill>
              </a:defRPr>
            </a:lvl1pPr>
          </a:lstStyle>
          <a:p>
            <a:fld id="{1226ADDA-19BF-43F6-9CDB-18F3958116DB}"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 y="6325590"/>
            <a:ext cx="1139952" cy="498877"/>
          </a:xfrm>
          <a:prstGeom prst="rect">
            <a:avLst/>
          </a:prstGeom>
        </p:spPr>
      </p:pic>
      <p:pic>
        <p:nvPicPr>
          <p:cNvPr id="9" name="Picture 9" descr="OL Big Blue Ba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flipV="1">
            <a:off x="0" y="1235385"/>
            <a:ext cx="12165074" cy="6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descr="Life of an Educator: Top 10 questions to ask yourself in 20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804150" y="1828800"/>
            <a:ext cx="1752600" cy="1752600"/>
          </a:xfrm>
          <a:prstGeom prst="rect">
            <a:avLst/>
          </a:prstGeom>
        </p:spPr>
      </p:pic>
      <p:sp>
        <p:nvSpPr>
          <p:cNvPr id="3" name="TextBox 2"/>
          <p:cNvSpPr txBox="1"/>
          <p:nvPr userDrawn="1"/>
        </p:nvSpPr>
        <p:spPr>
          <a:xfrm>
            <a:off x="3796537" y="2197268"/>
            <a:ext cx="4572000" cy="1015663"/>
          </a:xfrm>
          <a:prstGeom prst="rect">
            <a:avLst/>
          </a:prstGeom>
          <a:noFill/>
        </p:spPr>
        <p:txBody>
          <a:bodyPr wrap="square" rtlCol="0">
            <a:spAutoFit/>
          </a:bodyPr>
          <a:lstStyle/>
          <a:p>
            <a:pPr algn="ctr"/>
            <a:r>
              <a:rPr lang="en-US" sz="6000" b="0" dirty="0">
                <a:solidFill>
                  <a:schemeClr val="tx1"/>
                </a:solidFill>
              </a:rPr>
              <a:t>Questions</a:t>
            </a:r>
            <a:endParaRPr lang="en-US" sz="5400" b="0" dirty="0">
              <a:solidFill>
                <a:schemeClr val="tx1"/>
              </a:solidFill>
            </a:endParaRPr>
          </a:p>
        </p:txBody>
      </p:sp>
    </p:spTree>
    <p:extLst>
      <p:ext uri="{BB962C8B-B14F-4D97-AF65-F5344CB8AC3E}">
        <p14:creationId xmlns:p14="http://schemas.microsoft.com/office/powerpoint/2010/main" val="3385156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7" name="Rectangle 10"/>
          <p:cNvSpPr>
            <a:spLocks noChangeArrowheads="1"/>
          </p:cNvSpPr>
          <p:nvPr userDrawn="1"/>
        </p:nvSpPr>
        <p:spPr bwMode="auto">
          <a:xfrm>
            <a:off x="0" y="6299200"/>
            <a:ext cx="12192000" cy="558800"/>
          </a:xfrm>
          <a:prstGeom prst="rect">
            <a:avLst/>
          </a:prstGeom>
          <a:gradFill flip="none" rotWithShape="1">
            <a:gsLst>
              <a:gs pos="79000">
                <a:schemeClr val="bg1"/>
              </a:gs>
              <a:gs pos="60000">
                <a:srgbClr val="80D8F8"/>
              </a:gs>
              <a:gs pos="0">
                <a:srgbClr val="0070C0"/>
              </a:gs>
            </a:gsLst>
            <a:lin ang="10800000" scaled="1"/>
            <a:tileRect/>
          </a:gradFill>
          <a:ln>
            <a:noFill/>
          </a:ln>
          <a:effec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lgn="ctr">
              <a:defRPr>
                <a:solidFill>
                  <a:schemeClr val="bg1"/>
                </a:solidFill>
              </a:defRPr>
            </a:lvl1pPr>
          </a:lstStyle>
          <a:p>
            <a:endParaRPr lang="en-US" dirty="0"/>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lgn="r">
              <a:defRPr>
                <a:solidFill>
                  <a:schemeClr val="bg1"/>
                </a:solidFill>
              </a:defRPr>
            </a:lvl1pPr>
          </a:lstStyle>
          <a:p>
            <a:fld id="{1226ADDA-19BF-43F6-9CDB-18F3958116DB}" type="slidenum">
              <a:rPr lang="en-US" smtClean="0"/>
              <a:pPr/>
              <a:t>‹#›</a:t>
            </a:fld>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 y="6325590"/>
            <a:ext cx="1139952" cy="498877"/>
          </a:xfrm>
          <a:prstGeom prst="rect">
            <a:avLst/>
          </a:prstGeom>
        </p:spPr>
      </p:pic>
      <p:pic>
        <p:nvPicPr>
          <p:cNvPr id="9" name="Picture 9" descr="OL Big Blue Ba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flipV="1">
            <a:off x="0" y="1235385"/>
            <a:ext cx="12165074" cy="60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
          <p:cNvSpPr>
            <a:spLocks noGrp="1"/>
          </p:cNvSpPr>
          <p:nvPr>
            <p:ph type="title" hasCustomPrompt="1"/>
          </p:nvPr>
        </p:nvSpPr>
        <p:spPr>
          <a:xfrm>
            <a:off x="838200" y="42016"/>
            <a:ext cx="10515600" cy="1254193"/>
          </a:xfrm>
        </p:spPr>
        <p:txBody>
          <a:bodyPr/>
          <a:lstStyle>
            <a:lvl1pPr algn="ctr">
              <a:defRPr b="1"/>
            </a:lvl1pPr>
          </a:lstStyle>
          <a:p>
            <a:r>
              <a:rPr lang="en-US" dirty="0"/>
              <a:t>Thank You!</a:t>
            </a:r>
          </a:p>
        </p:txBody>
      </p:sp>
      <p:sp>
        <p:nvSpPr>
          <p:cNvPr id="10" name="Title 1"/>
          <p:cNvSpPr txBox="1">
            <a:spLocks/>
          </p:cNvSpPr>
          <p:nvPr userDrawn="1"/>
        </p:nvSpPr>
        <p:spPr>
          <a:xfrm>
            <a:off x="838200" y="2524506"/>
            <a:ext cx="10515600" cy="2449830"/>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300" b="1" dirty="0"/>
              <a:t>First/Last</a:t>
            </a:r>
            <a:r>
              <a:rPr lang="en-US" sz="4300" b="1" baseline="0" dirty="0"/>
              <a:t> </a:t>
            </a:r>
            <a:r>
              <a:rPr lang="en-US" sz="4300" b="1" dirty="0"/>
              <a:t>Name</a:t>
            </a:r>
            <a:endParaRPr lang="en-US" sz="5200" b="1" dirty="0"/>
          </a:p>
          <a:p>
            <a:r>
              <a:rPr lang="en-US" sz="3000" b="0" kern="1200" dirty="0">
                <a:solidFill>
                  <a:schemeClr val="tx1"/>
                </a:solidFill>
                <a:effectLst/>
                <a:latin typeface="+mn-lt"/>
                <a:ea typeface="+mj-ea"/>
                <a:cs typeface="+mj-cs"/>
              </a:rPr>
              <a:t>Title</a:t>
            </a:r>
          </a:p>
          <a:p>
            <a:r>
              <a:rPr lang="en-US" sz="3600" b="1" kern="1200" cap="small" dirty="0">
                <a:solidFill>
                  <a:schemeClr val="tx1"/>
                </a:solidFill>
                <a:effectLst>
                  <a:outerShdw blurRad="38100" dist="38100" dir="2700000" algn="tl">
                    <a:srgbClr val="000000">
                      <a:alpha val="43137"/>
                    </a:srgbClr>
                  </a:outerShdw>
                </a:effectLst>
                <a:latin typeface="+mj-lt"/>
                <a:ea typeface="+mj-ea"/>
                <a:cs typeface="+mj-cs"/>
              </a:rPr>
              <a:t>Osha Bergman Watanabe &amp; Burton LLP</a:t>
            </a:r>
            <a:endParaRPr lang="en-US" sz="3600" b="1" kern="1200" dirty="0">
              <a:solidFill>
                <a:schemeClr val="tx1"/>
              </a:solidFill>
              <a:effectLst>
                <a:outerShdw blurRad="38100" dist="38100" dir="2700000" algn="tl">
                  <a:srgbClr val="000000">
                    <a:alpha val="43137"/>
                  </a:srgbClr>
                </a:outerShdw>
              </a:effectLst>
              <a:latin typeface="+mj-lt"/>
              <a:ea typeface="+mj-ea"/>
              <a:cs typeface="+mj-cs"/>
            </a:endParaRPr>
          </a:p>
          <a:p>
            <a:r>
              <a:rPr lang="en-US" sz="3000" b="0" kern="1200" dirty="0">
                <a:solidFill>
                  <a:schemeClr val="tx1"/>
                </a:solidFill>
                <a:effectLst/>
                <a:latin typeface="+mn-lt"/>
                <a:ea typeface="+mj-ea"/>
                <a:cs typeface="+mj-cs"/>
              </a:rPr>
              <a:t>P 713-228-8600  F 713-228-8778</a:t>
            </a:r>
          </a:p>
          <a:p>
            <a:r>
              <a:rPr lang="en-US" sz="3000" b="0" u="none" kern="1200" dirty="0">
                <a:solidFill>
                  <a:schemeClr val="tx1"/>
                </a:solidFill>
                <a:effectLst/>
                <a:latin typeface="+mn-lt"/>
                <a:ea typeface="+mj-ea"/>
                <a:cs typeface="+mj-cs"/>
                <a:hlinkClick r:id="rId4"/>
              </a:rPr>
              <a:t>email@obwbip.com</a:t>
            </a:r>
            <a:r>
              <a:rPr lang="en-US" sz="3000" b="0" kern="1200" dirty="0">
                <a:solidFill>
                  <a:schemeClr val="tx1"/>
                </a:solidFill>
                <a:effectLst/>
                <a:latin typeface="+mn-lt"/>
                <a:ea typeface="+mj-ea"/>
                <a:cs typeface="+mj-cs"/>
              </a:rPr>
              <a:t> | </a:t>
            </a:r>
            <a:r>
              <a:rPr lang="en-US" sz="3000" b="0" u="sng" kern="1200" dirty="0">
                <a:solidFill>
                  <a:schemeClr val="tx1"/>
                </a:solidFill>
                <a:effectLst/>
                <a:latin typeface="+mn-lt"/>
                <a:ea typeface="+mj-ea"/>
                <a:cs typeface="+mj-cs"/>
                <a:hlinkClick r:id="rId5"/>
              </a:rPr>
              <a:t>www.obwbip.com</a:t>
            </a:r>
            <a:endParaRPr lang="en-US" sz="3000" b="0" kern="1200" dirty="0">
              <a:solidFill>
                <a:schemeClr val="tx1"/>
              </a:solidFill>
              <a:effectLst/>
              <a:latin typeface="+mn-lt"/>
              <a:ea typeface="+mj-ea"/>
              <a:cs typeface="+mj-cs"/>
            </a:endParaRPr>
          </a:p>
          <a:p>
            <a:endParaRPr lang="en-US" dirty="0"/>
          </a:p>
        </p:txBody>
      </p:sp>
    </p:spTree>
    <p:extLst>
      <p:ext uri="{BB962C8B-B14F-4D97-AF65-F5344CB8AC3E}">
        <p14:creationId xmlns:p14="http://schemas.microsoft.com/office/powerpoint/2010/main" val="686463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2450969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169699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B8BCCA0D-4C55-4B17-AB80-0F8E4601D561}" type="datetimeFigureOut">
              <a:rPr lang="en-US" smtClean="0"/>
              <a:t>9/18/2023</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1226ADDA-19BF-43F6-9CDB-18F3958116DB}" type="slidenum">
              <a:rPr lang="en-US" smtClean="0"/>
              <a:t>‹#›</a:t>
            </a:fld>
            <a:endParaRPr lang="en-US"/>
          </a:p>
        </p:txBody>
      </p:sp>
    </p:spTree>
    <p:extLst>
      <p:ext uri="{BB962C8B-B14F-4D97-AF65-F5344CB8AC3E}">
        <p14:creationId xmlns:p14="http://schemas.microsoft.com/office/powerpoint/2010/main" val="3626236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2038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1" r:id="rId4"/>
    <p:sldLayoutId id="2147483662" r:id="rId5"/>
    <p:sldLayoutId id="2147483663" r:id="rId6"/>
    <p:sldLayoutId id="2147483651" r:id="rId7"/>
    <p:sldLayoutId id="2147483652" r:id="rId8"/>
    <p:sldLayoutId id="2147483653" r:id="rId9"/>
    <p:sldLayoutId id="2147483654" r:id="rId10"/>
    <p:sldLayoutId id="2147483655" r:id="rId11"/>
    <p:sldLayoutId id="2147483656" r:id="rId12"/>
    <p:sldLayoutId id="2147483657" r:id="rId13"/>
    <p:sldLayoutId id="2147483658" r:id="rId14"/>
    <p:sldLayoutId id="2147483659"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www.obwbip.com/" TargetMode="External"/><Relationship Id="rId2" Type="http://schemas.openxmlformats.org/officeDocument/2006/relationships/hyperlink" Target="mailto:email@obwbip.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5F8D02-C35D-FBFE-E5E7-1386707783CB}"/>
              </a:ext>
            </a:extLst>
          </p:cNvPr>
          <p:cNvSpPr>
            <a:spLocks noGrp="1"/>
          </p:cNvSpPr>
          <p:nvPr>
            <p:ph type="ctrTitle"/>
          </p:nvPr>
        </p:nvSpPr>
        <p:spPr/>
        <p:txBody>
          <a:bodyPr/>
          <a:lstStyle/>
          <a:p>
            <a:r>
              <a:rPr lang="en-US" dirty="0"/>
              <a:t>Obviousness Analysis in Design Cases</a:t>
            </a:r>
          </a:p>
        </p:txBody>
      </p:sp>
      <p:sp>
        <p:nvSpPr>
          <p:cNvPr id="6" name="Subtitle 5">
            <a:extLst>
              <a:ext uri="{FF2B5EF4-FFF2-40B4-BE49-F238E27FC236}">
                <a16:creationId xmlns:a16="http://schemas.microsoft.com/office/drawing/2014/main" id="{FE2DECC3-4F6E-A03F-9FA0-053CE5F21371}"/>
              </a:ext>
            </a:extLst>
          </p:cNvPr>
          <p:cNvSpPr>
            <a:spLocks noGrp="1"/>
          </p:cNvSpPr>
          <p:nvPr>
            <p:ph type="subTitle" idx="1"/>
          </p:nvPr>
        </p:nvSpPr>
        <p:spPr/>
        <p:txBody>
          <a:bodyPr/>
          <a:lstStyle/>
          <a:p>
            <a:r>
              <a:rPr lang="en-US" dirty="0"/>
              <a:t>Thomas K. Scherer</a:t>
            </a:r>
          </a:p>
        </p:txBody>
      </p:sp>
    </p:spTree>
    <p:extLst>
      <p:ext uri="{BB962C8B-B14F-4D97-AF65-F5344CB8AC3E}">
        <p14:creationId xmlns:p14="http://schemas.microsoft.com/office/powerpoint/2010/main" val="1634853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Obviousness Analysis</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In the </a:t>
            </a:r>
            <a:r>
              <a:rPr lang="en-US" altLang="ja-JP" sz="3600" i="1" kern="0" dirty="0">
                <a:ea typeface="ＭＳ Ｐゴシック" panose="020B0600070205080204" pitchFamily="34" charset="-128"/>
              </a:rPr>
              <a:t>inter </a:t>
            </a:r>
            <a:r>
              <a:rPr lang="en-US" altLang="ja-JP" sz="3600" i="1" kern="0" dirty="0" err="1">
                <a:ea typeface="ＭＳ Ｐゴシック" panose="020B0600070205080204" pitchFamily="34" charset="-128"/>
              </a:rPr>
              <a:t>partes</a:t>
            </a:r>
            <a:r>
              <a:rPr lang="en-US" altLang="ja-JP" sz="3600" kern="0" dirty="0">
                <a:ea typeface="ＭＳ Ｐゴシック" panose="020B0600070205080204" pitchFamily="34" charset="-128"/>
              </a:rPr>
              <a:t> review, the PTAB applied the established and controlling </a:t>
            </a:r>
            <a:r>
              <a:rPr lang="en-US" altLang="ja-JP" sz="3600" i="1" kern="0" dirty="0">
                <a:ea typeface="ＭＳ Ｐゴシック" panose="020B0600070205080204" pitchFamily="34" charset="-128"/>
              </a:rPr>
              <a:t>Rosen-</a:t>
            </a:r>
            <a:r>
              <a:rPr lang="en-US" altLang="ja-JP" sz="3600" i="1" kern="0" dirty="0" err="1">
                <a:ea typeface="ＭＳ Ｐゴシック" panose="020B0600070205080204" pitchFamily="34" charset="-128"/>
              </a:rPr>
              <a:t>Durling</a:t>
            </a:r>
            <a:r>
              <a:rPr lang="en-US" altLang="ja-JP" sz="3600" i="1" kern="0" dirty="0">
                <a:ea typeface="ＭＳ Ｐゴシック" panose="020B0600070205080204" pitchFamily="34" charset="-128"/>
              </a:rPr>
              <a:t> </a:t>
            </a:r>
            <a:r>
              <a:rPr lang="en-US" altLang="ja-JP" sz="3600" kern="0" dirty="0">
                <a:ea typeface="ＭＳ Ｐゴシック" panose="020B0600070205080204" pitchFamily="34" charset="-128"/>
              </a:rPr>
              <a:t>tests for obviousness</a:t>
            </a:r>
          </a:p>
          <a:p>
            <a:pPr lvl="1">
              <a:lnSpc>
                <a:spcPct val="90000"/>
              </a:lnSpc>
            </a:pP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contributed an additional condition</a:t>
            </a:r>
          </a:p>
          <a:p>
            <a:pPr lvl="2">
              <a:lnSpc>
                <a:spcPct val="90000"/>
              </a:lnSpc>
            </a:pPr>
            <a:r>
              <a:rPr lang="en-US" altLang="ja-JP" sz="2800" kern="0" dirty="0">
                <a:ea typeface="ＭＳ Ｐゴシック" panose="020B0600070205080204" pitchFamily="34" charset="-128"/>
              </a:rPr>
              <a:t>Secondary references may only be used to modify the primary reference if the two references are so related that the “appearance of certain ornamental features in one would suggest the application of those features to the other”   </a:t>
            </a:r>
          </a:p>
        </p:txBody>
      </p:sp>
      <p:pic>
        <p:nvPicPr>
          <p:cNvPr id="2" name="Picture 1" descr="&lt;strong&gt;Law&lt;/strong&gt; and Ethics | USA">
            <a:extLst>
              <a:ext uri="{FF2B5EF4-FFF2-40B4-BE49-F238E27FC236}">
                <a16:creationId xmlns:a16="http://schemas.microsoft.com/office/drawing/2014/main" id="{3D59A7B4-BEA7-8E17-26DD-69B834D085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5590" y="1710021"/>
            <a:ext cx="1359408" cy="1502775"/>
          </a:xfrm>
          <a:prstGeom prst="rect">
            <a:avLst/>
          </a:prstGeom>
        </p:spPr>
      </p:pic>
    </p:spTree>
    <p:extLst>
      <p:ext uri="{BB962C8B-B14F-4D97-AF65-F5344CB8AC3E}">
        <p14:creationId xmlns:p14="http://schemas.microsoft.com/office/powerpoint/2010/main" val="3117388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Obviousness Analysis</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The PTAB ruled: </a:t>
            </a:r>
          </a:p>
          <a:p>
            <a:pPr lvl="1">
              <a:lnSpc>
                <a:spcPct val="90000"/>
              </a:lnSpc>
            </a:pPr>
            <a:r>
              <a:rPr lang="en-US" altLang="ja-JP" sz="3200" kern="0" dirty="0">
                <a:ea typeface="ＭＳ Ｐゴシック" panose="020B0600070205080204" pitchFamily="34" charset="-128"/>
              </a:rPr>
              <a:t>LKQ failed to identify a sufficient primary reference and, thus, failed to prove obviousness of the claimed design of the ’625 patent under the </a:t>
            </a:r>
            <a:r>
              <a:rPr lang="en-US" altLang="ja-JP" sz="3200" i="1" kern="0" dirty="0">
                <a:ea typeface="ＭＳ Ｐゴシック" panose="020B0600070205080204" pitchFamily="34" charset="-128"/>
              </a:rPr>
              <a:t>Rosen-</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test for obviousness  </a:t>
            </a:r>
          </a:p>
          <a:p>
            <a:pPr>
              <a:lnSpc>
                <a:spcPct val="90000"/>
              </a:lnSpc>
            </a:pPr>
            <a:r>
              <a:rPr lang="en-US" altLang="ja-JP" sz="3600" kern="0" dirty="0">
                <a:ea typeface="ＭＳ Ｐゴシック" panose="020B0600070205080204" pitchFamily="34" charset="-128"/>
              </a:rPr>
              <a:t>LKQ appealed the PTAB decision to the CAFC arguing that the </a:t>
            </a:r>
            <a:r>
              <a:rPr lang="en-US" altLang="ja-JP" sz="3600" i="1" kern="0" dirty="0">
                <a:ea typeface="ＭＳ Ｐゴシック" panose="020B0600070205080204" pitchFamily="34" charset="-128"/>
              </a:rPr>
              <a:t>Rosen-</a:t>
            </a:r>
            <a:r>
              <a:rPr lang="en-US" altLang="ja-JP" sz="3600" i="1" kern="0" dirty="0" err="1">
                <a:ea typeface="ＭＳ Ｐゴシック" panose="020B0600070205080204" pitchFamily="34" charset="-128"/>
              </a:rPr>
              <a:t>Durling</a:t>
            </a:r>
            <a:r>
              <a:rPr lang="en-US" altLang="ja-JP" sz="3600" i="1" kern="0" dirty="0">
                <a:ea typeface="ＭＳ Ｐゴシック" panose="020B0600070205080204" pitchFamily="34" charset="-128"/>
              </a:rPr>
              <a:t> </a:t>
            </a:r>
            <a:r>
              <a:rPr lang="en-US" altLang="ja-JP" sz="3600" kern="0" dirty="0">
                <a:ea typeface="ＭＳ Ｐゴシック" panose="020B0600070205080204" pitchFamily="34" charset="-128"/>
              </a:rPr>
              <a:t>tests were implicitly overruled by </a:t>
            </a:r>
            <a:r>
              <a:rPr lang="en-US" altLang="ja-JP" sz="3600" i="1" kern="0" dirty="0">
                <a:ea typeface="ＭＳ Ｐゴシック" panose="020B0600070205080204" pitchFamily="34" charset="-128"/>
              </a:rPr>
              <a:t>KSR</a:t>
            </a:r>
            <a:endParaRPr lang="en-US" altLang="ja-JP" sz="3600" kern="0" dirty="0">
              <a:ea typeface="ＭＳ Ｐゴシック" panose="020B0600070205080204" pitchFamily="34" charset="-128"/>
            </a:endParaRPr>
          </a:p>
        </p:txBody>
      </p:sp>
      <p:pic>
        <p:nvPicPr>
          <p:cNvPr id="3" name="Picture 2" descr="apecon3 - Barriers to Entry">
            <a:extLst>
              <a:ext uri="{FF2B5EF4-FFF2-40B4-BE49-F238E27FC236}">
                <a16:creationId xmlns:a16="http://schemas.microsoft.com/office/drawing/2014/main" id="{7E39BE38-E974-24BC-213D-60A16C2233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006" y="2197221"/>
            <a:ext cx="1219200" cy="1219200"/>
          </a:xfrm>
          <a:prstGeom prst="rect">
            <a:avLst/>
          </a:prstGeom>
        </p:spPr>
      </p:pic>
      <p:pic>
        <p:nvPicPr>
          <p:cNvPr id="4" name="Picture 3" descr="필요 생산력 : 100 / 유지비 : 4 / 필요 연구 : 수학 점령 후 합병한 도시에서 발생하는 추가 ...">
            <a:extLst>
              <a:ext uri="{FF2B5EF4-FFF2-40B4-BE49-F238E27FC236}">
                <a16:creationId xmlns:a16="http://schemas.microsoft.com/office/drawing/2014/main" id="{9CDA71F0-214B-588D-44BA-1F22CBFB22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05243" y="4722969"/>
            <a:ext cx="1676400" cy="1676400"/>
          </a:xfrm>
          <a:prstGeom prst="rect">
            <a:avLst/>
          </a:prstGeom>
        </p:spPr>
      </p:pic>
    </p:spTree>
    <p:extLst>
      <p:ext uri="{BB962C8B-B14F-4D97-AF65-F5344CB8AC3E}">
        <p14:creationId xmlns:p14="http://schemas.microsoft.com/office/powerpoint/2010/main" val="1702517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Appeal</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LKQ contended: </a:t>
            </a:r>
          </a:p>
          <a:p>
            <a:pPr lvl="1">
              <a:lnSpc>
                <a:spcPct val="90000"/>
              </a:lnSpc>
            </a:pPr>
            <a:r>
              <a:rPr lang="en-US" altLang="ja-JP" sz="3200" kern="0" dirty="0">
                <a:ea typeface="ＭＳ Ｐゴシック" panose="020B0600070205080204" pitchFamily="34" charset="-128"/>
              </a:rPr>
              <a:t>The analysis and reasoning of KSR should have been applied to the obviousness analysis of the ’625 patent </a:t>
            </a:r>
          </a:p>
          <a:p>
            <a:pPr>
              <a:lnSpc>
                <a:spcPct val="90000"/>
              </a:lnSpc>
            </a:pPr>
            <a:r>
              <a:rPr lang="en-US" altLang="ja-JP" sz="3600" kern="0" dirty="0">
                <a:ea typeface="ＭＳ Ｐゴシック" panose="020B0600070205080204" pitchFamily="34" charset="-128"/>
              </a:rPr>
              <a:t>GM asserted: </a:t>
            </a:r>
          </a:p>
          <a:p>
            <a:pPr lvl="1">
              <a:lnSpc>
                <a:spcPct val="90000"/>
              </a:lnSpc>
            </a:pPr>
            <a:r>
              <a:rPr lang="en-US" altLang="ja-JP" sz="3200" kern="0" dirty="0">
                <a:ea typeface="ＭＳ Ｐゴシック" panose="020B0600070205080204" pitchFamily="34" charset="-128"/>
              </a:rPr>
              <a:t>LKQ forfeited this argument by not raising it before the PTAB, and </a:t>
            </a:r>
          </a:p>
          <a:p>
            <a:pPr lvl="1">
              <a:lnSpc>
                <a:spcPct val="90000"/>
              </a:lnSpc>
            </a:pPr>
            <a:r>
              <a:rPr lang="en-US" altLang="ja-JP" sz="3200" i="1" kern="0" dirty="0">
                <a:ea typeface="ＭＳ Ｐゴシック" panose="020B0600070205080204" pitchFamily="34" charset="-128"/>
              </a:rPr>
              <a:t>KSR </a:t>
            </a:r>
            <a:r>
              <a:rPr lang="en-US" altLang="ja-JP" sz="3200" kern="0" dirty="0">
                <a:ea typeface="ＭＳ Ｐゴシック" panose="020B0600070205080204" pitchFamily="34" charset="-128"/>
              </a:rPr>
              <a:t>does not overrule </a:t>
            </a:r>
            <a:r>
              <a:rPr lang="en-US" altLang="ja-JP" sz="3200" i="1" kern="0" dirty="0">
                <a:ea typeface="ＭＳ Ｐゴシック" panose="020B0600070205080204" pitchFamily="34" charset="-128"/>
              </a:rPr>
              <a:t>Rosen </a:t>
            </a:r>
            <a:r>
              <a:rPr lang="en-US" altLang="ja-JP" sz="3200" kern="0" dirty="0">
                <a:ea typeface="ＭＳ Ｐゴシック" panose="020B0600070205080204" pitchFamily="34" charset="-128"/>
              </a:rPr>
              <a:t>or </a:t>
            </a:r>
            <a:r>
              <a:rPr lang="en-US" altLang="ja-JP" sz="3200" i="1" kern="0" dirty="0" err="1">
                <a:ea typeface="ＭＳ Ｐゴシック" panose="020B0600070205080204" pitchFamily="34" charset="-128"/>
              </a:rPr>
              <a:t>Durling</a:t>
            </a:r>
            <a:r>
              <a:rPr lang="en-US" altLang="ja-JP" sz="3200" kern="0" dirty="0">
                <a:ea typeface="ＭＳ Ｐゴシック" panose="020B0600070205080204" pitchFamily="34" charset="-128"/>
              </a:rPr>
              <a:t> </a:t>
            </a:r>
          </a:p>
        </p:txBody>
      </p:sp>
      <p:pic>
        <p:nvPicPr>
          <p:cNvPr id="2" name="Picture 1" descr="Making Your Match Rank List">
            <a:extLst>
              <a:ext uri="{FF2B5EF4-FFF2-40B4-BE49-F238E27FC236}">
                <a16:creationId xmlns:a16="http://schemas.microsoft.com/office/drawing/2014/main" id="{AE50A755-7E65-BCE4-8CE4-F1A820F460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3764" y="4261175"/>
            <a:ext cx="2315678" cy="1844187"/>
          </a:xfrm>
          <a:prstGeom prst="rect">
            <a:avLst/>
          </a:prstGeom>
        </p:spPr>
      </p:pic>
    </p:spTree>
    <p:extLst>
      <p:ext uri="{BB962C8B-B14F-4D97-AF65-F5344CB8AC3E}">
        <p14:creationId xmlns:p14="http://schemas.microsoft.com/office/powerpoint/2010/main" val="4065463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Making Your Match Rank List">
            <a:extLst>
              <a:ext uri="{FF2B5EF4-FFF2-40B4-BE49-F238E27FC236}">
                <a16:creationId xmlns:a16="http://schemas.microsoft.com/office/drawing/2014/main" id="{AE50A755-7E65-BCE4-8CE4-F1A820F460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3764" y="4261175"/>
            <a:ext cx="2315678" cy="1844187"/>
          </a:xfrm>
          <a:prstGeom prst="rect">
            <a:avLst/>
          </a:prstGeom>
        </p:spPr>
      </p:pic>
      <p:sp>
        <p:nvSpPr>
          <p:cNvPr id="6" name="Title 5"/>
          <p:cNvSpPr>
            <a:spLocks noGrp="1"/>
          </p:cNvSpPr>
          <p:nvPr>
            <p:ph type="title"/>
          </p:nvPr>
        </p:nvSpPr>
        <p:spPr/>
        <p:txBody>
          <a:bodyPr/>
          <a:lstStyle/>
          <a:p>
            <a:r>
              <a:rPr lang="en-US" altLang="ja-JP" dirty="0">
                <a:ea typeface="ＭＳ Ｐゴシック" panose="020B0600070205080204" pitchFamily="34" charset="-128"/>
              </a:rPr>
              <a:t>Appeal</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The CAFC’s initial opinion stated:</a:t>
            </a:r>
          </a:p>
          <a:p>
            <a:pPr lvl="1">
              <a:lnSpc>
                <a:spcPct val="90000"/>
              </a:lnSpc>
            </a:pPr>
            <a:r>
              <a:rPr lang="en-US" altLang="ja-JP" sz="3200" kern="0" dirty="0">
                <a:ea typeface="ＭＳ Ｐゴシック" panose="020B0600070205080204" pitchFamily="34" charset="-128"/>
              </a:rPr>
              <a:t>Since </a:t>
            </a:r>
            <a:r>
              <a:rPr lang="en-US" altLang="ja-JP" sz="3200" i="1" kern="0" dirty="0">
                <a:ea typeface="ＭＳ Ｐゴシック" panose="020B0600070205080204" pitchFamily="34" charset="-128"/>
              </a:rPr>
              <a:t>KSR </a:t>
            </a:r>
            <a:r>
              <a:rPr lang="en-US" altLang="ja-JP" sz="3200" kern="0" dirty="0">
                <a:ea typeface="ＭＳ Ｐゴシック" panose="020B0600070205080204" pitchFamily="34" charset="-128"/>
              </a:rPr>
              <a:t>was decided by the U.S. Supreme Court, more than fifty appeals involving obviousness of design patents have been decided using the </a:t>
            </a:r>
            <a:r>
              <a:rPr lang="en-US" altLang="ja-JP" sz="3200" i="1" kern="0" dirty="0">
                <a:ea typeface="ＭＳ Ｐゴシック" panose="020B0600070205080204" pitchFamily="34" charset="-128"/>
              </a:rPr>
              <a:t>Rosen-</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tests</a:t>
            </a:r>
          </a:p>
          <a:p>
            <a:pPr lvl="1">
              <a:lnSpc>
                <a:spcPct val="90000"/>
              </a:lnSpc>
            </a:pPr>
            <a:r>
              <a:rPr lang="en-US" altLang="ja-JP" sz="3200" kern="0" dirty="0">
                <a:ea typeface="ＭＳ Ｐゴシック" panose="020B0600070205080204" pitchFamily="34" charset="-128"/>
              </a:rPr>
              <a:t>Of those appeals, only two cases raised the issue of the correctness of the current design obviousness guidelines in light of </a:t>
            </a:r>
            <a:r>
              <a:rPr lang="en-US" altLang="ja-JP" sz="3200" i="1" kern="0" dirty="0">
                <a:ea typeface="ＭＳ Ｐゴシック" panose="020B0600070205080204" pitchFamily="34" charset="-128"/>
              </a:rPr>
              <a:t>KSR</a:t>
            </a:r>
            <a:endParaRPr lang="en-US" altLang="ja-JP" sz="4000" kern="0" dirty="0">
              <a:ea typeface="ＭＳ Ｐゴシック" panose="020B0600070205080204" pitchFamily="34" charset="-128"/>
            </a:endParaRPr>
          </a:p>
        </p:txBody>
      </p:sp>
    </p:spTree>
    <p:extLst>
      <p:ext uri="{BB962C8B-B14F-4D97-AF65-F5344CB8AC3E}">
        <p14:creationId xmlns:p14="http://schemas.microsoft.com/office/powerpoint/2010/main" val="3395986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Appeal</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200" kern="0" dirty="0">
                <a:ea typeface="ＭＳ Ｐゴシック" panose="020B0600070205080204" pitchFamily="34" charset="-128"/>
              </a:rPr>
              <a:t>The three-judge panel of the CAFC concluded that they cannot overrule </a:t>
            </a:r>
            <a:r>
              <a:rPr lang="en-US" altLang="ja-JP" sz="3200" i="1" kern="0" dirty="0">
                <a:ea typeface="ＭＳ Ｐゴシック" panose="020B0600070205080204" pitchFamily="34" charset="-128"/>
              </a:rPr>
              <a:t>Rosen </a:t>
            </a:r>
            <a:r>
              <a:rPr lang="en-US" altLang="ja-JP" sz="3200" kern="0" dirty="0">
                <a:ea typeface="ＭＳ Ｐゴシック" panose="020B0600070205080204" pitchFamily="34" charset="-128"/>
              </a:rPr>
              <a:t>or </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without a clear directive from the Supreme Court</a:t>
            </a:r>
          </a:p>
          <a:p>
            <a:pPr>
              <a:lnSpc>
                <a:spcPct val="90000"/>
              </a:lnSpc>
            </a:pPr>
            <a:r>
              <a:rPr lang="en-US" altLang="ja-JP" sz="3200" kern="0" dirty="0">
                <a:ea typeface="ＭＳ Ｐゴシック" panose="020B0600070205080204" pitchFamily="34" charset="-128"/>
              </a:rPr>
              <a:t>Ultimately, the court affirmed the PTAB’s decision that LKQ failed to show that the ’625 patent would have been obvious over the cited references based on the </a:t>
            </a:r>
            <a:r>
              <a:rPr lang="en-US" altLang="ja-JP" sz="3200" i="1" kern="0" dirty="0">
                <a:ea typeface="ＭＳ Ｐゴシック" panose="020B0600070205080204" pitchFamily="34" charset="-128"/>
              </a:rPr>
              <a:t>Rosen-</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tests for obviousness of design patents</a:t>
            </a:r>
          </a:p>
        </p:txBody>
      </p:sp>
      <p:pic>
        <p:nvPicPr>
          <p:cNvPr id="3" name="Picture 2" descr="Main Page - 2011.igem.org">
            <a:extLst>
              <a:ext uri="{FF2B5EF4-FFF2-40B4-BE49-F238E27FC236}">
                <a16:creationId xmlns:a16="http://schemas.microsoft.com/office/drawing/2014/main" id="{303C924B-4DAB-EC71-3AB6-D6016F6872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40645" y="4246322"/>
            <a:ext cx="2045563" cy="2045563"/>
          </a:xfrm>
          <a:prstGeom prst="rect">
            <a:avLst/>
          </a:prstGeom>
        </p:spPr>
      </p:pic>
    </p:spTree>
    <p:extLst>
      <p:ext uri="{BB962C8B-B14F-4D97-AF65-F5344CB8AC3E}">
        <p14:creationId xmlns:p14="http://schemas.microsoft.com/office/powerpoint/2010/main" val="4049258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Request for Rehearing</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In response, LKQ petitioned the CAFC for a rehearing </a:t>
            </a:r>
            <a:r>
              <a:rPr lang="en-US" altLang="ja-JP" sz="3600" i="1" kern="0" dirty="0" err="1">
                <a:ea typeface="ＭＳ Ｐゴシック" panose="020B0600070205080204" pitchFamily="34" charset="-128"/>
              </a:rPr>
              <a:t>en</a:t>
            </a:r>
            <a:r>
              <a:rPr lang="en-US" altLang="ja-JP" sz="3600" i="1" kern="0" dirty="0">
                <a:ea typeface="ＭＳ Ｐゴシック" panose="020B0600070205080204" pitchFamily="34" charset="-128"/>
              </a:rPr>
              <a:t> banc </a:t>
            </a:r>
            <a:r>
              <a:rPr lang="en-US" altLang="ja-JP" sz="3600" kern="0" dirty="0">
                <a:ea typeface="ＭＳ Ｐゴシック" panose="020B0600070205080204" pitchFamily="34" charset="-128"/>
              </a:rPr>
              <a:t>requesting:</a:t>
            </a:r>
          </a:p>
          <a:p>
            <a:pPr lvl="1">
              <a:lnSpc>
                <a:spcPct val="90000"/>
              </a:lnSpc>
            </a:pPr>
            <a:r>
              <a:rPr lang="en-US" altLang="ja-JP" sz="3200" i="1" kern="0" dirty="0">
                <a:ea typeface="ＭＳ Ｐゴシック" panose="020B0600070205080204" pitchFamily="34" charset="-128"/>
              </a:rPr>
              <a:t>Rosen </a:t>
            </a:r>
            <a:r>
              <a:rPr lang="en-US" altLang="ja-JP" sz="3200" kern="0" dirty="0">
                <a:ea typeface="ＭＳ Ｐゴシック" panose="020B0600070205080204" pitchFamily="34" charset="-128"/>
              </a:rPr>
              <a:t>and </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be overruled and replaced with a test consistent with </a:t>
            </a:r>
            <a:r>
              <a:rPr lang="en-US" altLang="ja-JP" sz="3200" i="1" kern="0" dirty="0">
                <a:ea typeface="ＭＳ Ｐゴシック" panose="020B0600070205080204" pitchFamily="34" charset="-128"/>
              </a:rPr>
              <a:t>KSR</a:t>
            </a:r>
            <a:endParaRPr lang="en-US" altLang="ja-JP" sz="3200" kern="0" dirty="0">
              <a:ea typeface="ＭＳ Ｐゴシック" panose="020B0600070205080204" pitchFamily="34" charset="-128"/>
            </a:endParaRPr>
          </a:p>
          <a:p>
            <a:pPr>
              <a:lnSpc>
                <a:spcPct val="90000"/>
              </a:lnSpc>
            </a:pPr>
            <a:r>
              <a:rPr lang="en-US" altLang="ja-JP" sz="3600" kern="0" dirty="0">
                <a:ea typeface="ＭＳ Ｐゴシック" panose="020B0600070205080204" pitchFamily="34" charset="-128"/>
              </a:rPr>
              <a:t>The petition for rehearing </a:t>
            </a:r>
            <a:r>
              <a:rPr lang="en-US" altLang="ja-JP" sz="3600" i="1" kern="0" dirty="0" err="1">
                <a:ea typeface="ＭＳ Ｐゴシック" panose="020B0600070205080204" pitchFamily="34" charset="-128"/>
              </a:rPr>
              <a:t>en</a:t>
            </a:r>
            <a:r>
              <a:rPr lang="en-US" altLang="ja-JP" sz="3600" i="1" kern="0" dirty="0">
                <a:ea typeface="ＭＳ Ｐゴシック" panose="020B0600070205080204" pitchFamily="34" charset="-128"/>
              </a:rPr>
              <a:t> banc </a:t>
            </a:r>
            <a:r>
              <a:rPr lang="en-US" altLang="ja-JP" sz="3600" kern="0" dirty="0">
                <a:ea typeface="ＭＳ Ｐゴシック" panose="020B0600070205080204" pitchFamily="34" charset="-128"/>
              </a:rPr>
              <a:t>was granted in an order dated June 30, 2023</a:t>
            </a:r>
            <a:endParaRPr lang="en-US" altLang="ja-JP" sz="4000" kern="0" dirty="0">
              <a:ea typeface="ＭＳ Ｐゴシック" panose="020B0600070205080204" pitchFamily="34" charset="-128"/>
            </a:endParaRPr>
          </a:p>
        </p:txBody>
      </p:sp>
      <p:pic>
        <p:nvPicPr>
          <p:cNvPr id="2" name="Picture 1" descr="&lt;strong&gt;lecture&lt;/strong&gt; | 3d human give a &lt;strong&gt;lecture&lt;/strong&gt; behind a podium ...">
            <a:extLst>
              <a:ext uri="{FF2B5EF4-FFF2-40B4-BE49-F238E27FC236}">
                <a16:creationId xmlns:a16="http://schemas.microsoft.com/office/drawing/2014/main" id="{931AFDAF-2742-FB63-14C6-B581887847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535" y="4283785"/>
            <a:ext cx="1898650" cy="1893178"/>
          </a:xfrm>
          <a:prstGeom prst="rect">
            <a:avLst/>
          </a:prstGeom>
        </p:spPr>
      </p:pic>
    </p:spTree>
    <p:extLst>
      <p:ext uri="{BB962C8B-B14F-4D97-AF65-F5344CB8AC3E}">
        <p14:creationId xmlns:p14="http://schemas.microsoft.com/office/powerpoint/2010/main" val="3630050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eedback &lt;strong&gt;checklist&lt;/strong&gt; | Flickr - Photo Sharing!">
            <a:extLst>
              <a:ext uri="{FF2B5EF4-FFF2-40B4-BE49-F238E27FC236}">
                <a16:creationId xmlns:a16="http://schemas.microsoft.com/office/drawing/2014/main" id="{08E045C5-C9A4-E81B-3C34-0484476E74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3127" y="4649001"/>
            <a:ext cx="1566683" cy="1566683"/>
          </a:xfrm>
          <a:prstGeom prst="rect">
            <a:avLst/>
          </a:prstGeom>
        </p:spPr>
      </p:pic>
      <p:sp>
        <p:nvSpPr>
          <p:cNvPr id="6" name="Title 5"/>
          <p:cNvSpPr>
            <a:spLocks noGrp="1"/>
          </p:cNvSpPr>
          <p:nvPr>
            <p:ph type="title"/>
          </p:nvPr>
        </p:nvSpPr>
        <p:spPr/>
        <p:txBody>
          <a:bodyPr/>
          <a:lstStyle/>
          <a:p>
            <a:r>
              <a:rPr lang="en-US" altLang="ja-JP" i="1" dirty="0">
                <a:ea typeface="ＭＳ Ｐゴシック" panose="020B0600070205080204" pitchFamily="34" charset="-128"/>
              </a:rPr>
              <a:t>En Banc </a:t>
            </a:r>
            <a:r>
              <a:rPr lang="en-US" altLang="ja-JP" dirty="0">
                <a:ea typeface="ＭＳ Ｐゴシック" panose="020B0600070205080204" pitchFamily="34" charset="-128"/>
              </a:rPr>
              <a:t>Rehearing</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In the order, the CAFC requested that LKQ and GM address several questions:</a:t>
            </a:r>
          </a:p>
          <a:p>
            <a:pPr lvl="1">
              <a:lnSpc>
                <a:spcPct val="90000"/>
              </a:lnSpc>
            </a:pPr>
            <a:r>
              <a:rPr lang="en-US" altLang="ja-JP" sz="3200" kern="0" dirty="0">
                <a:ea typeface="ＭＳ Ｐゴシック" panose="020B0600070205080204" pitchFamily="34" charset="-128"/>
              </a:rPr>
              <a:t>For instance, does </a:t>
            </a:r>
            <a:r>
              <a:rPr lang="en-US" altLang="ja-JP" sz="3200" i="1" kern="0" dirty="0">
                <a:ea typeface="ＭＳ Ｐゴシック" panose="020B0600070205080204" pitchFamily="34" charset="-128"/>
              </a:rPr>
              <a:t>KSR</a:t>
            </a:r>
            <a:r>
              <a:rPr lang="en-US" altLang="ja-JP" sz="3200" kern="0" dirty="0">
                <a:ea typeface="ＭＳ Ｐゴシック" panose="020B0600070205080204" pitchFamily="34" charset="-128"/>
              </a:rPr>
              <a:t> overrule or abrogate </a:t>
            </a:r>
            <a:r>
              <a:rPr lang="en-US" altLang="ja-JP" sz="3200" i="1" kern="0" dirty="0">
                <a:ea typeface="ＭＳ Ｐゴシック" panose="020B0600070205080204" pitchFamily="34" charset="-128"/>
              </a:rPr>
              <a:t>Rosen </a:t>
            </a:r>
            <a:r>
              <a:rPr lang="en-US" altLang="ja-JP" sz="3200" kern="0" dirty="0">
                <a:ea typeface="ＭＳ Ｐゴシック" panose="020B0600070205080204" pitchFamily="34" charset="-128"/>
              </a:rPr>
              <a:t>and </a:t>
            </a:r>
            <a:r>
              <a:rPr lang="en-US" altLang="ja-JP" sz="3200" i="1" kern="0" dirty="0" err="1">
                <a:ea typeface="ＭＳ Ｐゴシック" panose="020B0600070205080204" pitchFamily="34" charset="-128"/>
              </a:rPr>
              <a:t>Durling</a:t>
            </a:r>
            <a:r>
              <a:rPr lang="en-US" altLang="ja-JP" sz="3200" kern="0" dirty="0">
                <a:ea typeface="ＭＳ Ｐゴシック" panose="020B0600070205080204" pitchFamily="34" charset="-128"/>
              </a:rPr>
              <a:t>?  </a:t>
            </a:r>
          </a:p>
          <a:p>
            <a:pPr lvl="1">
              <a:lnSpc>
                <a:spcPct val="90000"/>
              </a:lnSpc>
            </a:pPr>
            <a:r>
              <a:rPr lang="en-US" altLang="ja-JP" sz="3200" kern="0" dirty="0">
                <a:ea typeface="ＭＳ Ｐゴシック" panose="020B0600070205080204" pitchFamily="34" charset="-128"/>
              </a:rPr>
              <a:t>Further, if </a:t>
            </a:r>
            <a:r>
              <a:rPr lang="en-US" altLang="ja-JP" sz="3200" i="1" kern="0" dirty="0">
                <a:ea typeface="ＭＳ Ｐゴシック" panose="020B0600070205080204" pitchFamily="34" charset="-128"/>
              </a:rPr>
              <a:t>KSR </a:t>
            </a:r>
            <a:r>
              <a:rPr lang="en-US" altLang="ja-JP" sz="3200" kern="0" dirty="0">
                <a:ea typeface="ＭＳ Ｐゴシック" panose="020B0600070205080204" pitchFamily="34" charset="-128"/>
              </a:rPr>
              <a:t>neither overrules or abrogates </a:t>
            </a:r>
            <a:r>
              <a:rPr lang="en-US" altLang="ja-JP" sz="3200" i="1" kern="0" dirty="0">
                <a:ea typeface="ＭＳ Ｐゴシック" panose="020B0600070205080204" pitchFamily="34" charset="-128"/>
              </a:rPr>
              <a:t>Rosen </a:t>
            </a:r>
            <a:r>
              <a:rPr lang="en-US" altLang="ja-JP" sz="3200" kern="0" dirty="0">
                <a:ea typeface="ＭＳ Ｐゴシック" panose="020B0600070205080204" pitchFamily="34" charset="-128"/>
              </a:rPr>
              <a:t>and </a:t>
            </a:r>
            <a:r>
              <a:rPr lang="en-US" altLang="ja-JP" sz="3200" i="1" kern="0" dirty="0" err="1">
                <a:ea typeface="ＭＳ Ｐゴシック" panose="020B0600070205080204" pitchFamily="34" charset="-128"/>
              </a:rPr>
              <a:t>Durling</a:t>
            </a:r>
            <a:r>
              <a:rPr lang="en-US" altLang="ja-JP" sz="3200" kern="0" dirty="0">
                <a:ea typeface="ＭＳ Ｐゴシック" panose="020B0600070205080204" pitchFamily="34" charset="-128"/>
              </a:rPr>
              <a:t>, does </a:t>
            </a:r>
            <a:r>
              <a:rPr lang="en-US" altLang="ja-JP" sz="3200" i="1" kern="0" dirty="0">
                <a:ea typeface="ＭＳ Ｐゴシック" panose="020B0600070205080204" pitchFamily="34" charset="-128"/>
              </a:rPr>
              <a:t>KSR </a:t>
            </a:r>
            <a:r>
              <a:rPr lang="en-US" altLang="ja-JP" sz="3200" kern="0" dirty="0">
                <a:ea typeface="ＭＳ Ｐゴシック" panose="020B0600070205080204" pitchFamily="34" charset="-128"/>
              </a:rPr>
              <a:t>apply to design patents and should </a:t>
            </a:r>
            <a:r>
              <a:rPr lang="en-US" altLang="ja-JP" sz="3200" i="1" kern="0" dirty="0">
                <a:ea typeface="ＭＳ Ｐゴシック" panose="020B0600070205080204" pitchFamily="34" charset="-128"/>
              </a:rPr>
              <a:t>KSR </a:t>
            </a:r>
            <a:r>
              <a:rPr lang="en-US" altLang="ja-JP" sz="3200" kern="0" dirty="0">
                <a:ea typeface="ＭＳ Ｐゴシック" panose="020B0600070205080204" pitchFamily="34" charset="-128"/>
              </a:rPr>
              <a:t>be used to eliminate or modify the </a:t>
            </a:r>
            <a:r>
              <a:rPr lang="en-US" altLang="ja-JP" sz="3200" i="1" kern="0" dirty="0">
                <a:ea typeface="ＭＳ Ｐゴシック" panose="020B0600070205080204" pitchFamily="34" charset="-128"/>
              </a:rPr>
              <a:t>Rosen-</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tests for design patents?  </a:t>
            </a:r>
          </a:p>
        </p:txBody>
      </p:sp>
    </p:spTree>
    <p:extLst>
      <p:ext uri="{BB962C8B-B14F-4D97-AF65-F5344CB8AC3E}">
        <p14:creationId xmlns:p14="http://schemas.microsoft.com/office/powerpoint/2010/main" val="1123282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eedback &lt;strong&gt;checklist&lt;/strong&gt; | Flickr - Photo Sharing!">
            <a:extLst>
              <a:ext uri="{FF2B5EF4-FFF2-40B4-BE49-F238E27FC236}">
                <a16:creationId xmlns:a16="http://schemas.microsoft.com/office/drawing/2014/main" id="{08E045C5-C9A4-E81B-3C34-0484476E74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3127" y="4649001"/>
            <a:ext cx="1566683" cy="1566683"/>
          </a:xfrm>
          <a:prstGeom prst="rect">
            <a:avLst/>
          </a:prstGeom>
        </p:spPr>
      </p:pic>
      <p:sp>
        <p:nvSpPr>
          <p:cNvPr id="6" name="Title 5"/>
          <p:cNvSpPr>
            <a:spLocks noGrp="1"/>
          </p:cNvSpPr>
          <p:nvPr>
            <p:ph type="title"/>
          </p:nvPr>
        </p:nvSpPr>
        <p:spPr/>
        <p:txBody>
          <a:bodyPr/>
          <a:lstStyle/>
          <a:p>
            <a:r>
              <a:rPr lang="en-US" altLang="ja-JP" i="1" dirty="0">
                <a:ea typeface="ＭＳ Ｐゴシック" panose="020B0600070205080204" pitchFamily="34" charset="-128"/>
              </a:rPr>
              <a:t>En Banc </a:t>
            </a:r>
            <a:r>
              <a:rPr lang="en-US" altLang="ja-JP" dirty="0">
                <a:ea typeface="ＭＳ Ｐゴシック" panose="020B0600070205080204" pitchFamily="34" charset="-128"/>
              </a:rPr>
              <a:t>Rehearing</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In the order, the CAFC requested that LKQ and GM address several questions:</a:t>
            </a:r>
          </a:p>
          <a:p>
            <a:pPr lvl="1">
              <a:lnSpc>
                <a:spcPct val="90000"/>
              </a:lnSpc>
            </a:pPr>
            <a:r>
              <a:rPr lang="en-US" altLang="ja-JP" sz="3200" kern="0" dirty="0">
                <a:ea typeface="ＭＳ Ｐゴシック" panose="020B0600070205080204" pitchFamily="34" charset="-128"/>
              </a:rPr>
              <a:t>Finally, if the </a:t>
            </a:r>
            <a:r>
              <a:rPr lang="en-US" altLang="ja-JP" sz="3200" i="1" kern="0" dirty="0">
                <a:ea typeface="ＭＳ Ｐゴシック" panose="020B0600070205080204" pitchFamily="34" charset="-128"/>
              </a:rPr>
              <a:t>Rosen-</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tests are modified or eliminated, what test (or tests) should be used for evaluating design patent obviousness challenges moving forward?  </a:t>
            </a:r>
          </a:p>
          <a:p>
            <a:pPr lvl="1">
              <a:lnSpc>
                <a:spcPct val="90000"/>
              </a:lnSpc>
            </a:pPr>
            <a:r>
              <a:rPr lang="en-US" altLang="ja-JP" sz="3200" kern="0" dirty="0">
                <a:ea typeface="ＭＳ Ｐゴシック" panose="020B0600070205080204" pitchFamily="34" charset="-128"/>
              </a:rPr>
              <a:t>In addition to the briefs from LKQ and GM, the CAFC has invited briefs of amicus curiae, that is, briefs from interested non-parties to the case</a:t>
            </a:r>
            <a:endParaRPr lang="en-US" altLang="ja-JP" sz="4000" kern="0" dirty="0">
              <a:ea typeface="ＭＳ Ｐゴシック" panose="020B0600070205080204" pitchFamily="34" charset="-128"/>
            </a:endParaRPr>
          </a:p>
        </p:txBody>
      </p:sp>
    </p:spTree>
    <p:extLst>
      <p:ext uri="{BB962C8B-B14F-4D97-AF65-F5344CB8AC3E}">
        <p14:creationId xmlns:p14="http://schemas.microsoft.com/office/powerpoint/2010/main" val="504056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i="1" dirty="0">
                <a:ea typeface="ＭＳ Ｐゴシック" panose="020B0600070205080204" pitchFamily="34" charset="-128"/>
              </a:rPr>
              <a:t>What’s Next?</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The forthcoming ruling could have significant implications for design patent owners and their competitors seeking to invalidate design patents </a:t>
            </a:r>
          </a:p>
          <a:p>
            <a:pPr lvl="1">
              <a:lnSpc>
                <a:spcPct val="90000"/>
              </a:lnSpc>
            </a:pPr>
            <a:r>
              <a:rPr lang="en-US" altLang="ja-JP" sz="3200" kern="0" dirty="0">
                <a:ea typeface="ＭＳ Ｐゴシック" panose="020B0600070205080204" pitchFamily="34" charset="-128"/>
              </a:rPr>
              <a:t>Any decision overruling </a:t>
            </a:r>
            <a:r>
              <a:rPr lang="en-US" altLang="ja-JP" sz="3200" i="1" kern="0" dirty="0">
                <a:ea typeface="ＭＳ Ｐゴシック" panose="020B0600070205080204" pitchFamily="34" charset="-128"/>
              </a:rPr>
              <a:t>Rosen-</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may make it easier to invalidate design patents, which could reduce the value of obtaining a design patent in the first place </a:t>
            </a:r>
          </a:p>
          <a:p>
            <a:pPr lvl="1">
              <a:lnSpc>
                <a:spcPct val="90000"/>
              </a:lnSpc>
            </a:pPr>
            <a:endParaRPr lang="en-US" altLang="ja-JP" sz="3200" kern="0" dirty="0">
              <a:ea typeface="ＭＳ Ｐゴシック" panose="020B0600070205080204" pitchFamily="34" charset="-128"/>
            </a:endParaRPr>
          </a:p>
        </p:txBody>
      </p:sp>
      <p:pic>
        <p:nvPicPr>
          <p:cNvPr id="2" name="Picture 1" descr="75+ Free Stock Images 3D Human Character Best Collection ...">
            <a:extLst>
              <a:ext uri="{FF2B5EF4-FFF2-40B4-BE49-F238E27FC236}">
                <a16:creationId xmlns:a16="http://schemas.microsoft.com/office/drawing/2014/main" id="{934835F5-1CCB-4253-DAEB-E0375378F8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91800" y="4652963"/>
            <a:ext cx="1524000" cy="1524000"/>
          </a:xfrm>
          <a:prstGeom prst="rect">
            <a:avLst/>
          </a:prstGeom>
        </p:spPr>
      </p:pic>
    </p:spTree>
    <p:extLst>
      <p:ext uri="{BB962C8B-B14F-4D97-AF65-F5344CB8AC3E}">
        <p14:creationId xmlns:p14="http://schemas.microsoft.com/office/powerpoint/2010/main" val="16591657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i="1" dirty="0">
                <a:ea typeface="ＭＳ Ｐゴシック" panose="020B0600070205080204" pitchFamily="34" charset="-128"/>
              </a:rPr>
              <a:t>What’s Next?</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Additionally, obtaining a design patent could become far more challenging in the future</a:t>
            </a:r>
          </a:p>
          <a:p>
            <a:pPr lvl="1">
              <a:lnSpc>
                <a:spcPct val="90000"/>
              </a:lnSpc>
            </a:pPr>
            <a:r>
              <a:rPr lang="en-US" altLang="ja-JP" sz="3200" kern="0" dirty="0">
                <a:ea typeface="ＭＳ Ｐゴシック" panose="020B0600070205080204" pitchFamily="34" charset="-128"/>
              </a:rPr>
              <a:t>Because the criteria for obviousness </a:t>
            </a:r>
            <a:r>
              <a:rPr lang="en-US" altLang="ja-JP" sz="3200" i="1" kern="0" dirty="0">
                <a:ea typeface="ＭＳ Ｐゴシック" panose="020B0600070205080204" pitchFamily="34" charset="-128"/>
              </a:rPr>
              <a:t>during examination </a:t>
            </a:r>
            <a:r>
              <a:rPr lang="en-US" altLang="ja-JP" sz="3200" kern="0" dirty="0">
                <a:ea typeface="ＭＳ Ｐゴシック" panose="020B0600070205080204" pitchFamily="34" charset="-128"/>
              </a:rPr>
              <a:t>of design patent applications would be broadened to coincide with the </a:t>
            </a:r>
            <a:r>
              <a:rPr lang="en-US" altLang="ja-JP" sz="3200" i="1" kern="0" dirty="0">
                <a:ea typeface="ＭＳ Ｐゴシック" panose="020B0600070205080204" pitchFamily="34" charset="-128"/>
              </a:rPr>
              <a:t>KSR </a:t>
            </a:r>
            <a:r>
              <a:rPr lang="en-US" altLang="ja-JP" sz="3200" kern="0" dirty="0">
                <a:ea typeface="ＭＳ Ｐゴシック" panose="020B0600070205080204" pitchFamily="34" charset="-128"/>
              </a:rPr>
              <a:t>criteria, if Rosen is overruled</a:t>
            </a:r>
          </a:p>
          <a:p>
            <a:pPr lvl="1">
              <a:lnSpc>
                <a:spcPct val="90000"/>
              </a:lnSpc>
            </a:pPr>
            <a:r>
              <a:rPr lang="en-US" altLang="ja-JP" sz="3200" kern="0" dirty="0">
                <a:ea typeface="ＭＳ Ｐゴシック" panose="020B0600070205080204" pitchFamily="34" charset="-128"/>
              </a:rPr>
              <a:t>Doing so could allow Examiners to more easily reject design patent applications</a:t>
            </a:r>
          </a:p>
        </p:txBody>
      </p:sp>
      <p:pic>
        <p:nvPicPr>
          <p:cNvPr id="2" name="Picture 1" descr="Movie IP vs privacy: Voltage hands Federal Court big ...">
            <a:extLst>
              <a:ext uri="{FF2B5EF4-FFF2-40B4-BE49-F238E27FC236}">
                <a16:creationId xmlns:a16="http://schemas.microsoft.com/office/drawing/2014/main" id="{A2A7EA03-8DD1-25CB-378E-D41E4F65B9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9900" y="4550072"/>
            <a:ext cx="1447800" cy="1578626"/>
          </a:xfrm>
          <a:prstGeom prst="rect">
            <a:avLst/>
          </a:prstGeom>
        </p:spPr>
      </p:pic>
    </p:spTree>
    <p:extLst>
      <p:ext uri="{BB962C8B-B14F-4D97-AF65-F5344CB8AC3E}">
        <p14:creationId xmlns:p14="http://schemas.microsoft.com/office/powerpoint/2010/main" val="2361680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Case Cite</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i="1" kern="0" dirty="0">
                <a:ea typeface="ＭＳ Ｐゴシック" panose="020B0600070205080204" pitchFamily="34" charset="-128"/>
              </a:rPr>
              <a:t>LKQ Corp. et al. v. GM Global Technology Operations LLC</a:t>
            </a:r>
            <a:endParaRPr lang="en-US" altLang="ja-JP" sz="3600" kern="0" dirty="0">
              <a:ea typeface="ＭＳ Ｐゴシック" panose="020B0600070205080204" pitchFamily="34" charset="-128"/>
            </a:endParaRPr>
          </a:p>
          <a:p>
            <a:pPr lvl="1">
              <a:lnSpc>
                <a:spcPct val="90000"/>
              </a:lnSpc>
            </a:pPr>
            <a:r>
              <a:rPr lang="en-US" altLang="ja-JP" sz="3200" kern="0" dirty="0">
                <a:ea typeface="ＭＳ Ｐゴシック" panose="020B0600070205080204" pitchFamily="34" charset="-128"/>
              </a:rPr>
              <a:t>Petitioners, LKQ Corporation and Keystone Automotive Industries, Inc. (collectively, “LKQ”) sell automotive body repair parts </a:t>
            </a:r>
          </a:p>
          <a:p>
            <a:pPr lvl="1">
              <a:lnSpc>
                <a:spcPct val="90000"/>
              </a:lnSpc>
            </a:pPr>
            <a:r>
              <a:rPr lang="en-US" altLang="ja-JP" sz="3200" kern="0" dirty="0">
                <a:ea typeface="ＭＳ Ｐゴシック" panose="020B0600070205080204" pitchFamily="34" charset="-128"/>
              </a:rPr>
              <a:t>LKQ was granted a license by General Motors (“GM”) to many of GM’s design patents</a:t>
            </a:r>
            <a:endParaRPr lang="en-US" sz="3200" dirty="0"/>
          </a:p>
        </p:txBody>
      </p:sp>
      <p:pic>
        <p:nvPicPr>
          <p:cNvPr id="2" name="Picture 3" descr="C:\Users\tks\AppData\Local\Microsoft\Windows\Temporary Internet Files\Content.IE5\84RPB7D1\law[1].jpg">
            <a:extLst>
              <a:ext uri="{FF2B5EF4-FFF2-40B4-BE49-F238E27FC236}">
                <a16:creationId xmlns:a16="http://schemas.microsoft.com/office/drawing/2014/main" id="{D0CC56FA-5FB5-8AE6-8E5B-B5F12B7A878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0766" y="4716379"/>
            <a:ext cx="2094115" cy="1393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27307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i="1" dirty="0">
                <a:ea typeface="ＭＳ Ｐゴシック" panose="020B0600070205080204" pitchFamily="34" charset="-128"/>
              </a:rPr>
              <a:t>Possible Outcomes</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200" kern="0" dirty="0">
                <a:ea typeface="ＭＳ Ｐゴシック" panose="020B0600070205080204" pitchFamily="34" charset="-128"/>
              </a:rPr>
              <a:t>If </a:t>
            </a:r>
            <a:r>
              <a:rPr lang="en-US" altLang="ja-JP" sz="3200" i="1" kern="0" dirty="0">
                <a:ea typeface="ＭＳ Ｐゴシック" panose="020B0600070205080204" pitchFamily="34" charset="-128"/>
              </a:rPr>
              <a:t>Rosen </a:t>
            </a:r>
            <a:r>
              <a:rPr lang="en-US" altLang="ja-JP" sz="3200" kern="0" dirty="0">
                <a:ea typeface="ＭＳ Ｐゴシック" panose="020B0600070205080204" pitchFamily="34" charset="-128"/>
              </a:rPr>
              <a:t>is overturned, the CAFC may decide to provide further guidance regarding the criteria for analyzing obviousness in design patents </a:t>
            </a:r>
          </a:p>
          <a:p>
            <a:pPr>
              <a:lnSpc>
                <a:spcPct val="90000"/>
              </a:lnSpc>
            </a:pPr>
            <a:r>
              <a:rPr lang="en-US" altLang="ja-JP" sz="3200" kern="0" dirty="0">
                <a:ea typeface="ＭＳ Ｐゴシック" panose="020B0600070205080204" pitchFamily="34" charset="-128"/>
              </a:rPr>
              <a:t>Alternatively, the CAFC may uphold the current rules and simply maintain the </a:t>
            </a:r>
            <a:r>
              <a:rPr lang="en-US" altLang="ja-JP" sz="3200" i="1" kern="0" dirty="0">
                <a:ea typeface="ＭＳ Ｐゴシック" panose="020B0600070205080204" pitchFamily="34" charset="-128"/>
              </a:rPr>
              <a:t>Rosen-</a:t>
            </a:r>
            <a:r>
              <a:rPr lang="en-US" altLang="ja-JP" sz="3200" i="1" kern="0" dirty="0" err="1">
                <a:ea typeface="ＭＳ Ｐゴシック" panose="020B0600070205080204" pitchFamily="34" charset="-128"/>
              </a:rPr>
              <a:t>Durling</a:t>
            </a:r>
            <a:r>
              <a:rPr lang="en-US" altLang="ja-JP" sz="3200" kern="0" dirty="0">
                <a:ea typeface="ＭＳ Ｐゴシック" panose="020B0600070205080204" pitchFamily="34" charset="-128"/>
              </a:rPr>
              <a:t> tests for obviousness analysis in design patents</a:t>
            </a:r>
            <a:endParaRPr lang="en-US" altLang="ja-JP" sz="2400" kern="0" dirty="0">
              <a:ea typeface="ＭＳ Ｐゴシック" panose="020B0600070205080204" pitchFamily="34" charset="-128"/>
            </a:endParaRPr>
          </a:p>
        </p:txBody>
      </p:sp>
      <p:pic>
        <p:nvPicPr>
          <p:cNvPr id="3" name="Picture 2" descr="smiley-face-thumbs-down-clipart-dc8556gbi-2 | Totoffff ...">
            <a:extLst>
              <a:ext uri="{FF2B5EF4-FFF2-40B4-BE49-F238E27FC236}">
                <a16:creationId xmlns:a16="http://schemas.microsoft.com/office/drawing/2014/main" id="{44AC76D6-905A-A21E-3582-87EE361B69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50090" y="1807344"/>
            <a:ext cx="807419" cy="762000"/>
          </a:xfrm>
          <a:prstGeom prst="rect">
            <a:avLst/>
          </a:prstGeom>
        </p:spPr>
      </p:pic>
      <p:pic>
        <p:nvPicPr>
          <p:cNvPr id="4" name="Picture 3" descr="sherry hegstrom | ETMOOC Blog Hub">
            <a:extLst>
              <a:ext uri="{FF2B5EF4-FFF2-40B4-BE49-F238E27FC236}">
                <a16:creationId xmlns:a16="http://schemas.microsoft.com/office/drawing/2014/main" id="{09A907F6-3C15-BC0C-19F6-A03DB1E5916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67956" y="3277327"/>
            <a:ext cx="797843" cy="685800"/>
          </a:xfrm>
          <a:prstGeom prst="rect">
            <a:avLst/>
          </a:prstGeom>
        </p:spPr>
      </p:pic>
    </p:spTree>
    <p:extLst>
      <p:ext uri="{BB962C8B-B14F-4D97-AF65-F5344CB8AC3E}">
        <p14:creationId xmlns:p14="http://schemas.microsoft.com/office/powerpoint/2010/main" val="3336208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i="1" dirty="0">
                <a:ea typeface="ＭＳ Ｐゴシック" panose="020B0600070205080204" pitchFamily="34" charset="-128"/>
              </a:rPr>
              <a:t>Possible Outcomes</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kern="0" dirty="0">
                <a:ea typeface="ＭＳ Ｐゴシック" panose="020B0600070205080204" pitchFamily="34" charset="-128"/>
              </a:rPr>
              <a:t>This case has instantly caused much uncertainty in the field of design patents </a:t>
            </a:r>
          </a:p>
          <a:p>
            <a:pPr>
              <a:lnSpc>
                <a:spcPct val="90000"/>
              </a:lnSpc>
            </a:pPr>
            <a:r>
              <a:rPr lang="en-US" altLang="ja-JP" kern="0" dirty="0">
                <a:ea typeface="ＭＳ Ｐゴシック" panose="020B0600070205080204" pitchFamily="34" charset="-128"/>
              </a:rPr>
              <a:t>What is certain, however, is that all interested design patent owners and their competitors will be waiting for the CAFC’s </a:t>
            </a:r>
            <a:r>
              <a:rPr lang="en-US" altLang="ja-JP" i="1" kern="0" dirty="0" err="1">
                <a:ea typeface="ＭＳ Ｐゴシック" panose="020B0600070205080204" pitchFamily="34" charset="-128"/>
              </a:rPr>
              <a:t>en</a:t>
            </a:r>
            <a:r>
              <a:rPr lang="en-US" altLang="ja-JP" i="1" kern="0" dirty="0">
                <a:ea typeface="ＭＳ Ｐゴシック" panose="020B0600070205080204" pitchFamily="34" charset="-128"/>
              </a:rPr>
              <a:t> banc </a:t>
            </a:r>
            <a:r>
              <a:rPr lang="en-US" altLang="ja-JP" kern="0" dirty="0">
                <a:ea typeface="ＭＳ Ｐゴシック" panose="020B0600070205080204" pitchFamily="34" charset="-128"/>
              </a:rPr>
              <a:t>decision.  </a:t>
            </a:r>
          </a:p>
          <a:p>
            <a:pPr>
              <a:lnSpc>
                <a:spcPct val="90000"/>
              </a:lnSpc>
            </a:pPr>
            <a:r>
              <a:rPr lang="en-US" altLang="ja-JP" kern="0" dirty="0">
                <a:ea typeface="ＭＳ Ｐゴシック" panose="020B0600070205080204" pitchFamily="34" charset="-128"/>
              </a:rPr>
              <a:t>Further information to come when the </a:t>
            </a:r>
            <a:r>
              <a:rPr lang="en-US" altLang="ja-JP" i="1" kern="0" dirty="0" err="1">
                <a:ea typeface="ＭＳ Ｐゴシック" panose="020B0600070205080204" pitchFamily="34" charset="-128"/>
              </a:rPr>
              <a:t>en</a:t>
            </a:r>
            <a:r>
              <a:rPr lang="en-US" altLang="ja-JP" i="1" kern="0" dirty="0">
                <a:ea typeface="ＭＳ Ｐゴシック" panose="020B0600070205080204" pitchFamily="34" charset="-128"/>
              </a:rPr>
              <a:t> banc </a:t>
            </a:r>
            <a:r>
              <a:rPr lang="en-US" altLang="ja-JP" kern="0" dirty="0">
                <a:ea typeface="ＭＳ Ｐゴシック" panose="020B0600070205080204" pitchFamily="34" charset="-128"/>
              </a:rPr>
              <a:t>decision is actually issued</a:t>
            </a:r>
          </a:p>
          <a:p>
            <a:pPr>
              <a:lnSpc>
                <a:spcPct val="90000"/>
              </a:lnSpc>
            </a:pPr>
            <a:r>
              <a:rPr lang="en-US" altLang="ja-JP" kern="0" dirty="0">
                <a:ea typeface="ＭＳ Ｐゴシック" panose="020B0600070205080204" pitchFamily="34" charset="-128"/>
              </a:rPr>
              <a:t>Many amicus briefs (friend of the Court submissions) have been submitted by a variety of industry groups</a:t>
            </a:r>
          </a:p>
        </p:txBody>
      </p:sp>
      <p:pic>
        <p:nvPicPr>
          <p:cNvPr id="2" name="Picture 6" descr="C:\Users\tks\AppData\Local\Microsoft\Windows\Temporary Internet Files\Content.IE5\PSHZ7TAU\adamtglass-com[1].jpg">
            <a:extLst>
              <a:ext uri="{FF2B5EF4-FFF2-40B4-BE49-F238E27FC236}">
                <a16:creationId xmlns:a16="http://schemas.microsoft.com/office/drawing/2014/main" id="{52473408-1BAD-3C7B-3956-901409AA20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04909" y="4326433"/>
            <a:ext cx="1690838" cy="1850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933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6594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Thank You</a:t>
            </a:r>
          </a:p>
        </p:txBody>
      </p:sp>
      <p:sp>
        <p:nvSpPr>
          <p:cNvPr id="7" name="Content Placeholder 6"/>
          <p:cNvSpPr>
            <a:spLocks noGrp="1"/>
          </p:cNvSpPr>
          <p:nvPr>
            <p:ph idx="1"/>
          </p:nvPr>
        </p:nvSpPr>
        <p:spPr>
          <a:effectLst>
            <a:outerShdw blurRad="50800" dist="38100" dir="8100000" algn="tr" rotWithShape="0">
              <a:prstClr val="black">
                <a:alpha val="40000"/>
              </a:prstClr>
            </a:outerShdw>
          </a:effectLst>
        </p:spPr>
        <p:txBody>
          <a:bodyPr/>
          <a:lstStyle/>
          <a:p>
            <a:pPr marL="0" indent="0" algn="ctr">
              <a:buNone/>
            </a:pPr>
            <a:endParaRPr lang="en-US" dirty="0"/>
          </a:p>
          <a:p>
            <a:pPr marL="0" indent="0" algn="ctr">
              <a:buNone/>
            </a:pPr>
            <a:endParaRPr lang="en-US" dirty="0"/>
          </a:p>
          <a:p>
            <a:pPr marL="0" indent="0" algn="ctr">
              <a:buNone/>
            </a:pPr>
            <a:r>
              <a:rPr lang="en-US" dirty="0"/>
              <a:t>Thomas K. Scherer</a:t>
            </a:r>
          </a:p>
          <a:p>
            <a:pPr marL="0" indent="0" algn="ctr">
              <a:buNone/>
            </a:pPr>
            <a:r>
              <a:rPr lang="en-US" dirty="0"/>
              <a:t>Partner</a:t>
            </a:r>
          </a:p>
          <a:p>
            <a:pPr marL="0" indent="0" algn="ctr">
              <a:buNone/>
            </a:pPr>
            <a:r>
              <a:rPr lang="en-US" sz="3200" b="1" dirty="0">
                <a:solidFill>
                  <a:schemeClr val="accent5">
                    <a:lumMod val="50000"/>
                  </a:schemeClr>
                </a:solidFill>
              </a:rPr>
              <a:t>Osha Bergman Watanabe &amp; Burton LLP </a:t>
            </a:r>
            <a:endParaRPr lang="en-US" sz="3200" dirty="0">
              <a:solidFill>
                <a:schemeClr val="accent5">
                  <a:lumMod val="50000"/>
                </a:schemeClr>
              </a:solidFill>
            </a:endParaRPr>
          </a:p>
          <a:p>
            <a:pPr marL="0" indent="0" algn="ctr">
              <a:buNone/>
            </a:pPr>
            <a:r>
              <a:rPr lang="en-US" sz="2400" dirty="0">
                <a:solidFill>
                  <a:schemeClr val="accent5">
                    <a:lumMod val="50000"/>
                  </a:schemeClr>
                </a:solidFill>
              </a:rPr>
              <a:t>P: 713-228-8600 | F: 713-228-8778</a:t>
            </a:r>
          </a:p>
          <a:p>
            <a:pPr marL="0" indent="0" algn="ctr">
              <a:buNone/>
            </a:pPr>
            <a:r>
              <a:rPr lang="en-US" sz="2400" dirty="0">
                <a:solidFill>
                  <a:schemeClr val="accent5">
                    <a:lumMod val="50000"/>
                  </a:schemeClr>
                </a:solidFill>
                <a:hlinkClick r:id="rId2"/>
              </a:rPr>
              <a:t>scherer@obwbip.com</a:t>
            </a:r>
            <a:r>
              <a:rPr lang="en-US" sz="2400" dirty="0">
                <a:solidFill>
                  <a:schemeClr val="accent5">
                    <a:lumMod val="50000"/>
                  </a:schemeClr>
                </a:solidFill>
              </a:rPr>
              <a:t> | </a:t>
            </a:r>
            <a:r>
              <a:rPr lang="en-US" sz="2400" dirty="0">
                <a:solidFill>
                  <a:schemeClr val="accent5">
                    <a:lumMod val="50000"/>
                  </a:schemeClr>
                </a:solidFill>
                <a:hlinkClick r:id="rId3"/>
              </a:rPr>
              <a:t>www.obwbip.com</a:t>
            </a:r>
            <a:endParaRPr lang="en-US" sz="2400" dirty="0">
              <a:solidFill>
                <a:schemeClr val="accent5">
                  <a:lumMod val="50000"/>
                </a:schemeClr>
              </a:solidFill>
            </a:endParaRPr>
          </a:p>
          <a:p>
            <a:pPr marL="0" indent="0" algn="ctr">
              <a:buNone/>
            </a:pPr>
            <a:endParaRPr lang="en-US" dirty="0"/>
          </a:p>
        </p:txBody>
      </p:sp>
    </p:spTree>
    <p:extLst>
      <p:ext uri="{BB962C8B-B14F-4D97-AF65-F5344CB8AC3E}">
        <p14:creationId xmlns:p14="http://schemas.microsoft.com/office/powerpoint/2010/main" val="3678415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Rehearing Granted</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The U.S. Court of Appeals for the Federal Circuit (CAFC) has decided to grant </a:t>
            </a:r>
            <a:r>
              <a:rPr lang="en-US" altLang="ja-JP" sz="3600" i="1" kern="0" dirty="0" err="1">
                <a:ea typeface="ＭＳ Ｐゴシック" panose="020B0600070205080204" pitchFamily="34" charset="-128"/>
              </a:rPr>
              <a:t>en</a:t>
            </a:r>
            <a:r>
              <a:rPr lang="en-US" altLang="ja-JP" sz="3600" i="1" kern="0" dirty="0">
                <a:ea typeface="ＭＳ Ｐゴシック" panose="020B0600070205080204" pitchFamily="34" charset="-128"/>
              </a:rPr>
              <a:t> banc </a:t>
            </a:r>
            <a:r>
              <a:rPr lang="en-US" altLang="ja-JP" sz="3600" kern="0" dirty="0">
                <a:ea typeface="ＭＳ Ｐゴシック" panose="020B0600070205080204" pitchFamily="34" charset="-128"/>
              </a:rPr>
              <a:t>rehearing of a patent case </a:t>
            </a:r>
          </a:p>
          <a:p>
            <a:pPr lvl="1">
              <a:lnSpc>
                <a:spcPct val="90000"/>
              </a:lnSpc>
            </a:pPr>
            <a:r>
              <a:rPr lang="en-US" altLang="ja-JP" sz="3200" kern="0" dirty="0">
                <a:ea typeface="ＭＳ Ｐゴシック" panose="020B0600070205080204" pitchFamily="34" charset="-128"/>
              </a:rPr>
              <a:t>All twelve (12) of the sitting judges of the CAFC will hear and rule on the case</a:t>
            </a:r>
          </a:p>
          <a:p>
            <a:pPr lvl="1">
              <a:lnSpc>
                <a:spcPct val="90000"/>
              </a:lnSpc>
            </a:pPr>
            <a:r>
              <a:rPr lang="en-US" altLang="ja-JP" sz="3200" kern="0" dirty="0">
                <a:ea typeface="ＭＳ Ｐゴシック" panose="020B0600070205080204" pitchFamily="34" charset="-128"/>
              </a:rPr>
              <a:t>The </a:t>
            </a:r>
            <a:r>
              <a:rPr lang="en-US" altLang="ja-JP" sz="3200" i="1" kern="0" dirty="0" err="1">
                <a:ea typeface="ＭＳ Ｐゴシック" panose="020B0600070205080204" pitchFamily="34" charset="-128"/>
              </a:rPr>
              <a:t>en</a:t>
            </a:r>
            <a:r>
              <a:rPr lang="en-US" altLang="ja-JP" sz="3200" i="1" kern="0" dirty="0">
                <a:ea typeface="ＭＳ Ｐゴシック" panose="020B0600070205080204" pitchFamily="34" charset="-128"/>
              </a:rPr>
              <a:t> banc </a:t>
            </a:r>
            <a:r>
              <a:rPr lang="en-US" altLang="ja-JP" sz="3200" kern="0" dirty="0">
                <a:ea typeface="ＭＳ Ｐゴシック" panose="020B0600070205080204" pitchFamily="34" charset="-128"/>
              </a:rPr>
              <a:t>ruling may potentially change the way obviousness is determined in design patents</a:t>
            </a:r>
          </a:p>
          <a:p>
            <a:pPr lvl="2">
              <a:lnSpc>
                <a:spcPct val="90000"/>
              </a:lnSpc>
            </a:pPr>
            <a:r>
              <a:rPr lang="en-US" altLang="ja-JP" sz="2800" kern="0" dirty="0">
                <a:ea typeface="ＭＳ Ｐゴシック" panose="020B0600070205080204" pitchFamily="34" charset="-128"/>
              </a:rPr>
              <a:t>The bar for obviousness could be lowered and a test that has been applied to design patents since 1982 could be eliminated</a:t>
            </a:r>
          </a:p>
          <a:p>
            <a:endParaRPr lang="en-US" sz="3600" dirty="0"/>
          </a:p>
        </p:txBody>
      </p:sp>
      <p:pic>
        <p:nvPicPr>
          <p:cNvPr id="3" name="Picture 2" descr="필요 생산력 : 100 / 유지비 : 4 / 필요 연구 : 수학 점령 후 합병한 도시에서 발생하는 추가 ...">
            <a:extLst>
              <a:ext uri="{FF2B5EF4-FFF2-40B4-BE49-F238E27FC236}">
                <a16:creationId xmlns:a16="http://schemas.microsoft.com/office/drawing/2014/main" id="{D84AEA67-2E6C-B2F9-EE55-60BEBE29B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2485" y="3429000"/>
            <a:ext cx="1687431" cy="1687431"/>
          </a:xfrm>
          <a:prstGeom prst="rect">
            <a:avLst/>
          </a:prstGeom>
        </p:spPr>
      </p:pic>
    </p:spTree>
    <p:extLst>
      <p:ext uri="{BB962C8B-B14F-4D97-AF65-F5344CB8AC3E}">
        <p14:creationId xmlns:p14="http://schemas.microsoft.com/office/powerpoint/2010/main" val="19761131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Rehearing Granted</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Among various licensed designs was U.S. Patent No. D797,625 (“the ’625 patent”), which claims the appearance of a front fender for a vehicle</a:t>
            </a:r>
          </a:p>
          <a:p>
            <a:pPr>
              <a:lnSpc>
                <a:spcPct val="90000"/>
              </a:lnSpc>
            </a:pPr>
            <a:r>
              <a:rPr lang="en-US" altLang="ja-JP" sz="3600" kern="0" dirty="0">
                <a:ea typeface="ＭＳ Ｐゴシック" panose="020B0600070205080204" pitchFamily="34" charset="-128"/>
              </a:rPr>
              <a:t>The license expired in February 2022</a:t>
            </a:r>
          </a:p>
          <a:p>
            <a:pPr>
              <a:lnSpc>
                <a:spcPct val="90000"/>
              </a:lnSpc>
            </a:pPr>
            <a:r>
              <a:rPr lang="en-US" altLang="ja-JP" sz="3600" kern="0" dirty="0">
                <a:ea typeface="ＭＳ Ｐゴシック" panose="020B0600070205080204" pitchFamily="34" charset="-128"/>
              </a:rPr>
              <a:t>Thereafter, GM asserted that the replacement parts being sold by LKQ were infringing GM’s patents</a:t>
            </a:r>
          </a:p>
          <a:p>
            <a:pPr lvl="1">
              <a:lnSpc>
                <a:spcPct val="90000"/>
              </a:lnSpc>
            </a:pPr>
            <a:r>
              <a:rPr lang="en-US" altLang="ja-JP" sz="3200" kern="0" dirty="0">
                <a:ea typeface="ＭＳ Ｐゴシック" panose="020B0600070205080204" pitchFamily="34" charset="-128"/>
              </a:rPr>
              <a:t>The lawsuit included the ’625 patent</a:t>
            </a:r>
            <a:endParaRPr lang="en-US" altLang="ja-JP" kern="0" dirty="0">
              <a:ea typeface="ＭＳ Ｐゴシック" panose="020B0600070205080204" pitchFamily="34" charset="-128"/>
            </a:endParaRPr>
          </a:p>
        </p:txBody>
      </p:sp>
      <p:pic>
        <p:nvPicPr>
          <p:cNvPr id="2" name="Picture 1">
            <a:extLst>
              <a:ext uri="{FF2B5EF4-FFF2-40B4-BE49-F238E27FC236}">
                <a16:creationId xmlns:a16="http://schemas.microsoft.com/office/drawing/2014/main" id="{6FC4456A-D0AD-E565-432E-07B9E89CA1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91537" y="4370810"/>
            <a:ext cx="1395663" cy="1806153"/>
          </a:xfrm>
          <a:prstGeom prst="rect">
            <a:avLst/>
          </a:prstGeom>
        </p:spPr>
      </p:pic>
    </p:spTree>
    <p:extLst>
      <p:ext uri="{BB962C8B-B14F-4D97-AF65-F5344CB8AC3E}">
        <p14:creationId xmlns:p14="http://schemas.microsoft.com/office/powerpoint/2010/main" val="85974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Background</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200" kern="0" dirty="0">
                <a:ea typeface="ＭＳ Ｐゴシック" panose="020B0600070205080204" pitchFamily="34" charset="-128"/>
              </a:rPr>
              <a:t>In response, LKQ petitioned the Patent Trial and Appeal Board (PTAB) for an </a:t>
            </a:r>
            <a:r>
              <a:rPr lang="en-US" altLang="ja-JP" sz="3200" i="1" kern="0" dirty="0">
                <a:ea typeface="ＭＳ Ｐゴシック" panose="020B0600070205080204" pitchFamily="34" charset="-128"/>
              </a:rPr>
              <a:t>inter </a:t>
            </a:r>
            <a:r>
              <a:rPr lang="en-US" altLang="ja-JP" sz="3200" i="1" kern="0" dirty="0" err="1">
                <a:ea typeface="ＭＳ Ｐゴシック" panose="020B0600070205080204" pitchFamily="34" charset="-128"/>
              </a:rPr>
              <a:t>partes</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review of the ’625 patent</a:t>
            </a:r>
          </a:p>
          <a:p>
            <a:pPr>
              <a:lnSpc>
                <a:spcPct val="90000"/>
              </a:lnSpc>
            </a:pPr>
            <a:r>
              <a:rPr lang="en-US" altLang="ja-JP" sz="3200" kern="0" dirty="0">
                <a:ea typeface="ＭＳ Ｐゴシック" panose="020B0600070205080204" pitchFamily="34" charset="-128"/>
              </a:rPr>
              <a:t>LKQ asserted that the ‘625 patent was invalid as anticipated by U.S. Patent No. D773,370 (“Lian”)</a:t>
            </a:r>
          </a:p>
          <a:p>
            <a:pPr>
              <a:lnSpc>
                <a:spcPct val="90000"/>
              </a:lnSpc>
            </a:pPr>
            <a:r>
              <a:rPr lang="en-US" altLang="ja-JP" sz="3200" kern="0" dirty="0">
                <a:ea typeface="ＭＳ Ｐゴシック" panose="020B0600070205080204" pitchFamily="34" charset="-128"/>
              </a:rPr>
              <a:t>PTAB was unconvinced by LKQ’s arguments and subsequently concluded that the ’625 patent remained valid</a:t>
            </a:r>
          </a:p>
          <a:p>
            <a:pPr>
              <a:lnSpc>
                <a:spcPct val="90000"/>
              </a:lnSpc>
            </a:pPr>
            <a:r>
              <a:rPr lang="en-US" altLang="ja-JP" sz="3200" kern="0" dirty="0">
                <a:ea typeface="ＭＳ Ｐゴシック" panose="020B0600070205080204" pitchFamily="34" charset="-128"/>
              </a:rPr>
              <a:t>LKQ appealed the decision</a:t>
            </a:r>
          </a:p>
        </p:txBody>
      </p:sp>
      <p:pic>
        <p:nvPicPr>
          <p:cNvPr id="3" name="Picture 2" descr="apecon3 - Barriers to Entry">
            <a:extLst>
              <a:ext uri="{FF2B5EF4-FFF2-40B4-BE49-F238E27FC236}">
                <a16:creationId xmlns:a16="http://schemas.microsoft.com/office/drawing/2014/main" id="{A8607B66-361D-7AC4-A3C3-164EAEA259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4909" y="4618472"/>
            <a:ext cx="1558491" cy="1558491"/>
          </a:xfrm>
          <a:prstGeom prst="rect">
            <a:avLst/>
          </a:prstGeom>
        </p:spPr>
      </p:pic>
    </p:spTree>
    <p:extLst>
      <p:ext uri="{BB962C8B-B14F-4D97-AF65-F5344CB8AC3E}">
        <p14:creationId xmlns:p14="http://schemas.microsoft.com/office/powerpoint/2010/main" val="2307808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Prior Ruling</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LKQ took issue with two aspects of the PTAB’s decision</a:t>
            </a:r>
          </a:p>
          <a:p>
            <a:pPr lvl="1">
              <a:lnSpc>
                <a:spcPct val="90000"/>
              </a:lnSpc>
            </a:pPr>
            <a:r>
              <a:rPr lang="en-US" altLang="ja-JP" sz="3200" kern="0" dirty="0">
                <a:ea typeface="ＭＳ Ｐゴシック" panose="020B0600070205080204" pitchFamily="34" charset="-128"/>
              </a:rPr>
              <a:t>The first challenge involved the PTAB’s method of determining anticipation of the ’625 patent</a:t>
            </a:r>
          </a:p>
          <a:p>
            <a:pPr lvl="1">
              <a:lnSpc>
                <a:spcPct val="90000"/>
              </a:lnSpc>
            </a:pPr>
            <a:r>
              <a:rPr lang="en-US" altLang="ja-JP" sz="3200" kern="0" dirty="0">
                <a:ea typeface="ＭＳ Ｐゴシック" panose="020B0600070205080204" pitchFamily="34" charset="-128"/>
              </a:rPr>
              <a:t>Second, as GM is a car manufacturer, LKQ disagreed with the PTAB’s finding that the ordinary observer of the design would include only retail consumers looking to buy replacement fenders and commercial replacement part buyers</a:t>
            </a:r>
            <a:endParaRPr lang="en-US" altLang="ja-JP" kern="0" dirty="0">
              <a:ea typeface="ＭＳ Ｐゴシック" panose="020B0600070205080204" pitchFamily="34" charset="-128"/>
            </a:endParaRPr>
          </a:p>
        </p:txBody>
      </p:sp>
      <p:pic>
        <p:nvPicPr>
          <p:cNvPr id="2" name="Picture 1" descr="¿HAY ALGUIEN ALLI?: noviembre 2009">
            <a:extLst>
              <a:ext uri="{FF2B5EF4-FFF2-40B4-BE49-F238E27FC236}">
                <a16:creationId xmlns:a16="http://schemas.microsoft.com/office/drawing/2014/main" id="{BEA2AC22-05D6-6833-61B8-A2150B2D71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70399" y="2040556"/>
            <a:ext cx="1631686" cy="1476676"/>
          </a:xfrm>
          <a:prstGeom prst="rect">
            <a:avLst/>
          </a:prstGeom>
        </p:spPr>
      </p:pic>
    </p:spTree>
    <p:extLst>
      <p:ext uri="{BB962C8B-B14F-4D97-AF65-F5344CB8AC3E}">
        <p14:creationId xmlns:p14="http://schemas.microsoft.com/office/powerpoint/2010/main" val="3870900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AY ALGUIEN ALLI?: noviembre 2009">
            <a:extLst>
              <a:ext uri="{FF2B5EF4-FFF2-40B4-BE49-F238E27FC236}">
                <a16:creationId xmlns:a16="http://schemas.microsoft.com/office/drawing/2014/main" id="{BEA2AC22-05D6-6833-61B8-A2150B2D71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56830" y="4700287"/>
            <a:ext cx="1631686" cy="1476676"/>
          </a:xfrm>
          <a:prstGeom prst="rect">
            <a:avLst/>
          </a:prstGeom>
        </p:spPr>
      </p:pic>
      <p:sp>
        <p:nvSpPr>
          <p:cNvPr id="6" name="Title 5"/>
          <p:cNvSpPr>
            <a:spLocks noGrp="1"/>
          </p:cNvSpPr>
          <p:nvPr>
            <p:ph type="title"/>
          </p:nvPr>
        </p:nvSpPr>
        <p:spPr/>
        <p:txBody>
          <a:bodyPr/>
          <a:lstStyle/>
          <a:p>
            <a:r>
              <a:rPr lang="en-US" altLang="ja-JP" dirty="0">
                <a:ea typeface="ＭＳ Ｐゴシック" panose="020B0600070205080204" pitchFamily="34" charset="-128"/>
              </a:rPr>
              <a:t>Prior Ruling</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LKQ took issue with two aspects of the PTAB’s decision</a:t>
            </a:r>
          </a:p>
          <a:p>
            <a:pPr lvl="1">
              <a:lnSpc>
                <a:spcPct val="90000"/>
              </a:lnSpc>
            </a:pPr>
            <a:r>
              <a:rPr lang="en-US" altLang="ja-JP" sz="3200" kern="0" dirty="0">
                <a:ea typeface="ＭＳ Ｐゴシック" panose="020B0600070205080204" pitchFamily="34" charset="-128"/>
              </a:rPr>
              <a:t>In the second challenge, LKQ argued that the tests used by the PTAB to determine obviousness in design patents – referred to as the </a:t>
            </a:r>
            <a:r>
              <a:rPr lang="en-US" altLang="ja-JP" sz="3200" i="1" kern="0" dirty="0">
                <a:ea typeface="ＭＳ Ｐゴシック" panose="020B0600070205080204" pitchFamily="34" charset="-128"/>
              </a:rPr>
              <a:t>Rosen-</a:t>
            </a:r>
            <a:r>
              <a:rPr lang="en-US" altLang="ja-JP" sz="3200" i="1" kern="0" dirty="0" err="1">
                <a:ea typeface="ＭＳ Ｐゴシック" panose="020B0600070205080204" pitchFamily="34" charset="-128"/>
              </a:rPr>
              <a:t>Durling</a:t>
            </a:r>
            <a:r>
              <a:rPr lang="en-US" altLang="ja-JP" sz="3200" i="1" kern="0" dirty="0">
                <a:ea typeface="ＭＳ Ｐゴシック" panose="020B0600070205080204" pitchFamily="34" charset="-128"/>
              </a:rPr>
              <a:t> </a:t>
            </a:r>
            <a:r>
              <a:rPr lang="en-US" altLang="ja-JP" sz="3200" kern="0" dirty="0">
                <a:ea typeface="ＭＳ Ｐゴシック" panose="020B0600070205080204" pitchFamily="34" charset="-128"/>
              </a:rPr>
              <a:t>tests – were no longer valid since they had been implicitly overruled by the Supreme Court’s decision in KSR Int’l Co. v. Teleflex Inc., (“KSR”)</a:t>
            </a:r>
            <a:endParaRPr lang="en-US" altLang="ja-JP" kern="0" dirty="0">
              <a:ea typeface="ＭＳ Ｐゴシック" panose="020B0600070205080204" pitchFamily="34" charset="-128"/>
            </a:endParaRPr>
          </a:p>
        </p:txBody>
      </p:sp>
    </p:spTree>
    <p:extLst>
      <p:ext uri="{BB962C8B-B14F-4D97-AF65-F5344CB8AC3E}">
        <p14:creationId xmlns:p14="http://schemas.microsoft.com/office/powerpoint/2010/main" val="1763556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Question Presented to CAFC</a:t>
            </a:r>
            <a:endParaRPr lang="en-US" dirty="0"/>
          </a:p>
        </p:txBody>
      </p:sp>
      <p:sp>
        <p:nvSpPr>
          <p:cNvPr id="7" name="Content Placeholder 6"/>
          <p:cNvSpPr>
            <a:spLocks noGrp="1"/>
          </p:cNvSpPr>
          <p:nvPr>
            <p:ph idx="1"/>
          </p:nvPr>
        </p:nvSpPr>
        <p:spPr/>
        <p:txBody>
          <a:bodyPr>
            <a:normAutofit lnSpcReduction="10000"/>
          </a:bodyPr>
          <a:lstStyle/>
          <a:p>
            <a:pPr>
              <a:lnSpc>
                <a:spcPct val="90000"/>
              </a:lnSpc>
            </a:pPr>
            <a:r>
              <a:rPr lang="en-US" altLang="ja-JP" sz="3600" kern="0" dirty="0">
                <a:ea typeface="ＭＳ Ｐゴシック" panose="020B0600070205080204" pitchFamily="34" charset="-128"/>
              </a:rPr>
              <a:t>KSR made obviousness easier to prove </a:t>
            </a:r>
          </a:p>
          <a:p>
            <a:pPr lvl="1">
              <a:lnSpc>
                <a:spcPct val="90000"/>
              </a:lnSpc>
            </a:pPr>
            <a:r>
              <a:rPr lang="en-US" altLang="ja-JP" sz="3200" kern="0" dirty="0">
                <a:ea typeface="ＭＳ Ｐゴシック" panose="020B0600070205080204" pitchFamily="34" charset="-128"/>
              </a:rPr>
              <a:t>Replacing the rigid “teaching, suggestion, and motivation” (“TSM”) test with a more flexible standard for analyzing obviousness</a:t>
            </a:r>
          </a:p>
          <a:p>
            <a:pPr lvl="1">
              <a:lnSpc>
                <a:spcPct val="90000"/>
              </a:lnSpc>
            </a:pPr>
            <a:r>
              <a:rPr lang="en-US" altLang="ja-JP" sz="3200" kern="0" dirty="0">
                <a:ea typeface="ＭＳ Ｐゴシック" panose="020B0600070205080204" pitchFamily="34" charset="-128"/>
              </a:rPr>
              <a:t>When assessing patentability of claims under KSR</a:t>
            </a:r>
          </a:p>
          <a:p>
            <a:pPr lvl="2">
              <a:lnSpc>
                <a:spcPct val="90000"/>
              </a:lnSpc>
            </a:pPr>
            <a:r>
              <a:rPr lang="en-US" altLang="ja-JP" sz="2800" kern="0" dirty="0">
                <a:ea typeface="ＭＳ Ｐゴシック" panose="020B0600070205080204" pitchFamily="34" charset="-128"/>
              </a:rPr>
              <a:t>Considerations such as: common sense, hindsight, and level of ordinary skill of a person skilled in the art of the invention are permitted</a:t>
            </a:r>
          </a:p>
          <a:p>
            <a:pPr lvl="2">
              <a:lnSpc>
                <a:spcPct val="90000"/>
              </a:lnSpc>
            </a:pPr>
            <a:r>
              <a:rPr lang="en-US" altLang="ja-JP" sz="2800" kern="0" dirty="0">
                <a:ea typeface="ＭＳ Ｐゴシック" panose="020B0600070205080204" pitchFamily="34" charset="-128"/>
              </a:rPr>
              <a:t>The question presented to the CAFC is:</a:t>
            </a:r>
          </a:p>
          <a:p>
            <a:pPr lvl="3">
              <a:lnSpc>
                <a:spcPct val="90000"/>
              </a:lnSpc>
            </a:pPr>
            <a:r>
              <a:rPr lang="en-US" altLang="ja-JP" sz="2400" kern="0" dirty="0">
                <a:ea typeface="ＭＳ Ｐゴシック" panose="020B0600070205080204" pitchFamily="34" charset="-128"/>
              </a:rPr>
              <a:t>What is the proper test for the determination of obviousness in design patents?</a:t>
            </a:r>
          </a:p>
        </p:txBody>
      </p:sp>
      <p:pic>
        <p:nvPicPr>
          <p:cNvPr id="3" name="Picture 2" descr="Grammar &amp; Usage - Excelsior College OWL">
            <a:extLst>
              <a:ext uri="{FF2B5EF4-FFF2-40B4-BE49-F238E27FC236}">
                <a16:creationId xmlns:a16="http://schemas.microsoft.com/office/drawing/2014/main" id="{CE5BE8E3-17CC-C1C0-AB83-5EFD02D8B4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3854" y="4446873"/>
            <a:ext cx="1556858" cy="1556858"/>
          </a:xfrm>
          <a:prstGeom prst="rect">
            <a:avLst/>
          </a:prstGeom>
        </p:spPr>
      </p:pic>
    </p:spTree>
    <p:extLst>
      <p:ext uri="{BB962C8B-B14F-4D97-AF65-F5344CB8AC3E}">
        <p14:creationId xmlns:p14="http://schemas.microsoft.com/office/powerpoint/2010/main" val="169389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ja-JP" dirty="0">
                <a:ea typeface="ＭＳ Ｐゴシック" panose="020B0600070205080204" pitchFamily="34" charset="-128"/>
              </a:rPr>
              <a:t>Obviousness Analysis</a:t>
            </a:r>
            <a:endParaRPr lang="en-US" dirty="0"/>
          </a:p>
        </p:txBody>
      </p:sp>
      <p:sp>
        <p:nvSpPr>
          <p:cNvPr id="7" name="Content Placeholder 6"/>
          <p:cNvSpPr>
            <a:spLocks noGrp="1"/>
          </p:cNvSpPr>
          <p:nvPr>
            <p:ph idx="1"/>
          </p:nvPr>
        </p:nvSpPr>
        <p:spPr/>
        <p:txBody>
          <a:bodyPr>
            <a:normAutofit/>
          </a:bodyPr>
          <a:lstStyle/>
          <a:p>
            <a:pPr>
              <a:lnSpc>
                <a:spcPct val="90000"/>
              </a:lnSpc>
            </a:pPr>
            <a:r>
              <a:rPr lang="en-US" altLang="ja-JP" sz="3600" kern="0" dirty="0">
                <a:ea typeface="ＭＳ Ｐゴシック" panose="020B0600070205080204" pitchFamily="34" charset="-128"/>
              </a:rPr>
              <a:t>In the </a:t>
            </a:r>
            <a:r>
              <a:rPr lang="en-US" altLang="ja-JP" sz="3600" i="1" kern="0" dirty="0">
                <a:ea typeface="ＭＳ Ｐゴシック" panose="020B0600070205080204" pitchFamily="34" charset="-128"/>
              </a:rPr>
              <a:t>inter </a:t>
            </a:r>
            <a:r>
              <a:rPr lang="en-US" altLang="ja-JP" sz="3600" i="1" kern="0" dirty="0" err="1">
                <a:ea typeface="ＭＳ Ｐゴシック" panose="020B0600070205080204" pitchFamily="34" charset="-128"/>
              </a:rPr>
              <a:t>partes</a:t>
            </a:r>
            <a:r>
              <a:rPr lang="en-US" altLang="ja-JP" sz="3600" kern="0" dirty="0">
                <a:ea typeface="ＭＳ Ｐゴシック" panose="020B0600070205080204" pitchFamily="34" charset="-128"/>
              </a:rPr>
              <a:t> review, the PTAB applied the established and controlling </a:t>
            </a:r>
            <a:r>
              <a:rPr lang="en-US" altLang="ja-JP" sz="3600" i="1" kern="0" dirty="0">
                <a:ea typeface="ＭＳ Ｐゴシック" panose="020B0600070205080204" pitchFamily="34" charset="-128"/>
              </a:rPr>
              <a:t>Rosen-</a:t>
            </a:r>
            <a:r>
              <a:rPr lang="en-US" altLang="ja-JP" sz="3600" i="1" kern="0" dirty="0" err="1">
                <a:ea typeface="ＭＳ Ｐゴシック" panose="020B0600070205080204" pitchFamily="34" charset="-128"/>
              </a:rPr>
              <a:t>Durling</a:t>
            </a:r>
            <a:r>
              <a:rPr lang="en-US" altLang="ja-JP" sz="3600" i="1" kern="0" dirty="0">
                <a:ea typeface="ＭＳ Ｐゴシック" panose="020B0600070205080204" pitchFamily="34" charset="-128"/>
              </a:rPr>
              <a:t> </a:t>
            </a:r>
            <a:r>
              <a:rPr lang="en-US" altLang="ja-JP" sz="3600" kern="0" dirty="0">
                <a:ea typeface="ＭＳ Ｐゴシック" panose="020B0600070205080204" pitchFamily="34" charset="-128"/>
              </a:rPr>
              <a:t>tests for obviousness</a:t>
            </a:r>
          </a:p>
          <a:p>
            <a:pPr lvl="1">
              <a:lnSpc>
                <a:spcPct val="90000"/>
              </a:lnSpc>
            </a:pPr>
            <a:r>
              <a:rPr lang="en-US" altLang="ja-JP" sz="3200" i="1" kern="0" dirty="0">
                <a:ea typeface="ＭＳ Ｐゴシック" panose="020B0600070205080204" pitchFamily="34" charset="-128"/>
              </a:rPr>
              <a:t>Rosen </a:t>
            </a:r>
            <a:r>
              <a:rPr lang="en-US" altLang="ja-JP" sz="3200" kern="0" dirty="0">
                <a:ea typeface="ＭＳ Ｐゴシック" panose="020B0600070205080204" pitchFamily="34" charset="-128"/>
              </a:rPr>
              <a:t>has two criteria for design patent obviousness</a:t>
            </a:r>
          </a:p>
          <a:p>
            <a:pPr lvl="2">
              <a:lnSpc>
                <a:spcPct val="90000"/>
              </a:lnSpc>
            </a:pPr>
            <a:r>
              <a:rPr lang="en-US" altLang="ja-JP" sz="2800" kern="0" dirty="0">
                <a:ea typeface="ＭＳ Ｐゴシック" panose="020B0600070205080204" pitchFamily="34" charset="-128"/>
              </a:rPr>
              <a:t>First, there must be a primary reference that is basically the same as the claimed design to support a holding of obviousness</a:t>
            </a:r>
          </a:p>
          <a:p>
            <a:pPr lvl="2">
              <a:lnSpc>
                <a:spcPct val="90000"/>
              </a:lnSpc>
            </a:pPr>
            <a:r>
              <a:rPr lang="en-US" altLang="ja-JP" sz="2800" kern="0" dirty="0">
                <a:ea typeface="ＭＳ Ｐゴシック" panose="020B0600070205080204" pitchFamily="34" charset="-128"/>
              </a:rPr>
              <a:t>Second, if a sufficient primary reference exists, the court must consider whether an ordinary designer would have modified the primary reference to achieve the claimed design  </a:t>
            </a:r>
          </a:p>
        </p:txBody>
      </p:sp>
      <p:pic>
        <p:nvPicPr>
          <p:cNvPr id="2" name="Picture 1" descr="&lt;strong&gt;Law&lt;/strong&gt; and Ethics | USA">
            <a:extLst>
              <a:ext uri="{FF2B5EF4-FFF2-40B4-BE49-F238E27FC236}">
                <a16:creationId xmlns:a16="http://schemas.microsoft.com/office/drawing/2014/main" id="{3D59A7B4-BEA7-8E17-26DD-69B834D085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55590" y="1710021"/>
            <a:ext cx="1359408" cy="1502775"/>
          </a:xfrm>
          <a:prstGeom prst="rect">
            <a:avLst/>
          </a:prstGeom>
        </p:spPr>
      </p:pic>
    </p:spTree>
    <p:extLst>
      <p:ext uri="{BB962C8B-B14F-4D97-AF65-F5344CB8AC3E}">
        <p14:creationId xmlns:p14="http://schemas.microsoft.com/office/powerpoint/2010/main" val="31149345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BWB 2020 PPTX Template" id="{DB2C0001-A8B9-46A1-89AA-C744246DA2EA}" vid="{CDC3A0E0-BD09-4B7E-8364-16CF3AEEADC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655 (1)</Template>
  <TotalTime>81</TotalTime>
  <Words>1285</Words>
  <Application>Microsoft Office PowerPoint</Application>
  <PresentationFormat>Widescreen</PresentationFormat>
  <Paragraphs>96</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Obviousness Analysis in Design Cases</vt:lpstr>
      <vt:lpstr>Case Cite</vt:lpstr>
      <vt:lpstr>Rehearing Granted</vt:lpstr>
      <vt:lpstr>Rehearing Granted</vt:lpstr>
      <vt:lpstr>Background</vt:lpstr>
      <vt:lpstr>Prior Ruling</vt:lpstr>
      <vt:lpstr>Prior Ruling</vt:lpstr>
      <vt:lpstr>Question Presented to CAFC</vt:lpstr>
      <vt:lpstr>Obviousness Analysis</vt:lpstr>
      <vt:lpstr>Obviousness Analysis</vt:lpstr>
      <vt:lpstr>Obviousness Analysis</vt:lpstr>
      <vt:lpstr>Appeal</vt:lpstr>
      <vt:lpstr>Appeal</vt:lpstr>
      <vt:lpstr>Appeal</vt:lpstr>
      <vt:lpstr>Request for Rehearing</vt:lpstr>
      <vt:lpstr>En Banc Rehearing</vt:lpstr>
      <vt:lpstr>En Banc Rehearing</vt:lpstr>
      <vt:lpstr>What’s Next?</vt:lpstr>
      <vt:lpstr>What’s Next?</vt:lpstr>
      <vt:lpstr>Possible Outcomes</vt:lpstr>
      <vt:lpstr>Possible Outcomes</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 S. Gilligan</dc:creator>
  <cp:lastModifiedBy>Thomas K. Scherer</cp:lastModifiedBy>
  <cp:revision>11</cp:revision>
  <dcterms:created xsi:type="dcterms:W3CDTF">2022-07-19T22:14:21Z</dcterms:created>
  <dcterms:modified xsi:type="dcterms:W3CDTF">2023-09-18T11:45:40Z</dcterms:modified>
  <cp:contentStatus/>
</cp:coreProperties>
</file>